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y="5143500" cx="9144000"/>
  <p:notesSz cx="6858000" cy="9144000"/>
  <p:embeddedFontLst>
    <p:embeddedFont>
      <p:font typeface="Montserrat"/>
      <p:regular r:id="rId49"/>
      <p:bold r:id="rId50"/>
      <p:italic r:id="rId51"/>
      <p:boldItalic r:id="rId52"/>
    </p:embeddedFont>
    <p:embeddedFont>
      <p:font typeface="Press Start 2P"/>
      <p:regular r:id="rId53"/>
    </p:embeddedFont>
    <p:embeddedFont>
      <p:font typeface="Montserrat Light"/>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font" Target="fonts/Montserrat-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Montserrat-italic.fntdata"/><Relationship Id="rId50" Type="http://schemas.openxmlformats.org/officeDocument/2006/relationships/font" Target="fonts/Montserrat-bold.fntdata"/><Relationship Id="rId53" Type="http://schemas.openxmlformats.org/officeDocument/2006/relationships/font" Target="fonts/PressStart2P-regular.fntdata"/><Relationship Id="rId52" Type="http://schemas.openxmlformats.org/officeDocument/2006/relationships/font" Target="fonts/Montserrat-boldItalic.fntdata"/><Relationship Id="rId11" Type="http://schemas.openxmlformats.org/officeDocument/2006/relationships/slide" Target="slides/slide6.xml"/><Relationship Id="rId55" Type="http://schemas.openxmlformats.org/officeDocument/2006/relationships/font" Target="fonts/MontserratLight-bold.fntdata"/><Relationship Id="rId10" Type="http://schemas.openxmlformats.org/officeDocument/2006/relationships/slide" Target="slides/slide5.xml"/><Relationship Id="rId54" Type="http://schemas.openxmlformats.org/officeDocument/2006/relationships/font" Target="fonts/MontserratLight-regular.fntdata"/><Relationship Id="rId13" Type="http://schemas.openxmlformats.org/officeDocument/2006/relationships/slide" Target="slides/slide8.xml"/><Relationship Id="rId57" Type="http://schemas.openxmlformats.org/officeDocument/2006/relationships/font" Target="fonts/MontserratLight-boldItalic.fntdata"/><Relationship Id="rId12" Type="http://schemas.openxmlformats.org/officeDocument/2006/relationships/slide" Target="slides/slide7.xml"/><Relationship Id="rId56" Type="http://schemas.openxmlformats.org/officeDocument/2006/relationships/font" Target="fonts/MontserratLight-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apple+plant+drawing&amp;order=relevance&amp;safe_search=1&amp;limit=100&amp;search_page=1&amp;search_type=usertyped&amp;acp=&amp;aco=apple+plant+drawing&amp;get_facets=0&amp;asset_id=595334725"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evening+primrose&amp;order=relevance&amp;safe_search=1&amp;limit=100&amp;search_page=1&amp;search_type=usertyped&amp;acp=&amp;aco=evening+primrose&amp;get_facets=0&amp;asset_id=358083796"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evening+primrose&amp;order=relevance&amp;safe_search=1&amp;limit=100&amp;search_page=1&amp;search_type=usertyped&amp;acp=&amp;aco=evening+primrose&amp;get_facets=0&amp;asset_id=358083796"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k=plum&amp;asset_id=178815001"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eanpng.com/png-portable-network-graphics-clip-art-image-adobe-pho-7071098/download-png.html"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eanpng.com/png-portable-network-graphics-clip-art-image-adobe-pho-7071098/download-png.html"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american+holly&amp;order=relevance&amp;safe_search=1&amp;limit=100&amp;search_page=1&amp;search_type=usertyped&amp;acp=&amp;aco=american+holly&amp;get_facets=0&amp;asset_id=664794015"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inenativeplants.org/plant/spotted-joe-pye-weed/"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ngtree.com/freepng/ammophila-brevilugatta-grass-bush-on-transparent-background_8490982.html" TargetMode="External"/><Relationship Id="rId3" Type="http://schemas.openxmlformats.org/officeDocument/2006/relationships/hyperlink" Target="https://luirig.altervista.org/schedenam/fnam.php?taxon=Ammophila+breviligulata"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com/url?sa=i&amp;url=https%3A%2F%2Fwww.oceanproperty.co.th%2F%3Fq%3Dsolidago-canadensis-canada-goldenrod-minnesota-wildflowers-ee-R1yGVLUW&amp;psig=AOvVaw2bpXV5ZPpKExS-Y_hrOOJ4&amp;ust=1714145825413000&amp;source=images&amp;cd=vfe&amp;opi=89978449&amp;ved=0CBIQjRxqFwoTCLDjk_HY3YUDFQAAAAAdAAAAABA4" TargetMode="External"/><Relationship Id="rId3" Type="http://schemas.openxmlformats.org/officeDocument/2006/relationships/hyperlink" Target="https://www.google.com/url?sa=i&amp;url=https%3A%2F%2Fwww.oceanproperty.co.th%2F%3Fq%3Dsolidago-sempervirens-seaside-goldenrod-cabi-compendium-ee-wYaezdhm&amp;psig=AOvVaw2bpXV5ZPpKExS-Y_hrOOJ4&amp;ust=1714145825413000&amp;source=images&amp;cd=vfe&amp;opi=89978449&amp;ved=0CBIQjRxqFwoTCLDjk_HY3YUDFQAAAAAdAAAAABBG"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c997fbf9c8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c997fbf9c8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c997fbf9c8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c997fbf9c8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c9845c6cc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c9845c6cc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c9845c6ccc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c9845c6cc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c9845c6ccc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c9845c6cc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Apple plant drawing stock photos, royalty-free images, vectors, video (adobe.com)</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ca2860ee83_0_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ca2860ee83_0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Adobe stock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ca2860ee83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ca2860ee83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Evening primrose stock photos, royalty-free images, vectors, video (adobe.com)</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ca2860ee83_0_5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ca2860ee83_0_5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Evening primrose stock photos, royalty-free images, vectors, video (adobe.com)</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c9845c6cc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c9845c6cc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ca2860ee83_0_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ca2860ee83_0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1f3ed85c83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1f3ed85c83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ca2860ee83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2ca2860ee83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Plum Images – Browse 517,640 Stock Photos, Vectors, and Video | Adobe Stock</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ca2860ee83_0_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ca2860ee83_0_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ca2860ee83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2ca2860ee83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Nature - Christmas Black And White - CleanPNG / KissPNG</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ca2860ee83_0_5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2ca2860ee83_0_5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Nature - Christmas Black And White - CleanPNG / KissPNG</a:t>
            </a:r>
            <a:endParaRPr/>
          </a:p>
          <a:p>
            <a:pPr indent="0" lvl="0" marL="0" rtl="0" algn="l">
              <a:spcBef>
                <a:spcPts val="0"/>
              </a:spcBef>
              <a:spcAft>
                <a:spcPts val="0"/>
              </a:spcAft>
              <a:buNone/>
            </a:pPr>
            <a:r>
              <a:rPr lang="en"/>
              <a:t>https://media.istockphoto.com/id/1423436384/vector/pitch-pine-tree-pine-cone-seperated-scale-seed-19th-century.jpg?s=612x612&amp;w=0&amp;k=20&amp;c=JLGyPDI1MqiF9QcvKB_mUZAFy_5Qa6Pb-ap9ltswYJg=</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ca2860ee83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ca2860ee83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American holly stock photos, royalty-free images, vectors, video (adobe.com)</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ca2860ee83_0_5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2ca2860ee83_0_5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ca2860ee83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2ca2860ee83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ca2860ee83_0_6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2ca2860ee83_0_6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ca2860ee83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2ca2860ee83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ca2860ee83_0_6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2ca2860ee83_0_6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Spotted Joe Pye Weed - Maine Native Plants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c9845c6cc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c9845c6cc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cfad259922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2cfad259922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 from adobe stock</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cfad259922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2cfad259922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Pics from adobe stock</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cfad259922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2cfad259922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cfad259922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2cfad259922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Grass Bush White Transparent, Ammophila Brevilugatta Grass Bush On Transparent Background, Grass, Bush, Plant Png PNG Image For Free Download (pngtree.com)</a:t>
            </a:r>
            <a:endParaRPr/>
          </a:p>
          <a:p>
            <a:pPr indent="0" lvl="0" marL="0" rtl="0" algn="l">
              <a:spcBef>
                <a:spcPts val="0"/>
              </a:spcBef>
              <a:spcAft>
                <a:spcPts val="0"/>
              </a:spcAft>
              <a:buNone/>
            </a:pPr>
            <a:r>
              <a:rPr lang="en" u="sng">
                <a:solidFill>
                  <a:schemeClr val="hlink"/>
                </a:solidFill>
                <a:hlinkClick r:id="rId3"/>
              </a:rPr>
              <a:t>Ammophila breviligulata Fernald - American beachgrass (luirig.altervista.org)</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cfad259922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2cfad259922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source from adobe stock</a:t>
            </a: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cfad259922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2cfad259922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google.com/url?sa=i&amp;url=https%3A%2F%2Fwww.oceanproperty.co.th%2F%3Fq%3Dsolidago-canadensis-canada-goldenrod-minnesota-wildflowers-ee-R1yGVLUW&amp;psig=AOvVaw2bpXV5ZPpKExS-Y_hrOOJ4&amp;ust=1714145825413000&amp;source=images&amp;cd=vfe&amp;opi=89978449&amp;ved=0CBIQjRxqFwoTCLDjk_HY3YUDFQAAAAAdAAAAABA4</a:t>
            </a:r>
            <a:endParaRPr/>
          </a:p>
          <a:p>
            <a:pPr indent="0" lvl="0" marL="0" rtl="0" algn="l">
              <a:spcBef>
                <a:spcPts val="0"/>
              </a:spcBef>
              <a:spcAft>
                <a:spcPts val="0"/>
              </a:spcAft>
              <a:buNone/>
            </a:pPr>
            <a:r>
              <a:rPr lang="en" u="sng">
                <a:solidFill>
                  <a:schemeClr val="hlink"/>
                </a:solidFill>
                <a:hlinkClick r:id="rId3"/>
              </a:rPr>
              <a:t>https://www.google.com/url?sa=i&amp;url=https%3A%2F%2Fwww.oceanproperty.co.th%2F%3Fq%3Dsolidago-sempervirens-seaside-goldenrod-cabi-compendium-ee-wYaezdhm&amp;psig=AOvVaw2bpXV5ZPpKExS-Y_hrOOJ4&amp;ust=1714145825413000&amp;source=images&amp;cd=vfe&amp;opi=89978449&amp;ved=0CBIQjRxqFwoTCLDjk_HY3YUDFQAAAAAdAAAAABBG</a:t>
            </a:r>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2cfad259922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2cfad259922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Adobe stock</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2cfad259922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2cfad259922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Adobe stock</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2ca2860ee83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2ca2860ee83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Adobe stock</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ca2860ee83_0_7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2ca2860ee83_0_7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c997fbf9c8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c997fbf9c8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2ca2860ee83_0_8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2ca2860ee83_0_8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cfad259922_0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2cfad259922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2cfad259922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5" name="Google Shape;725;g2cfad259922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2d0f816ee6b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2d0f816ee6b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c997fbf9c8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c997fbf9c8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c997fbf9c8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c997fbf9c8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c997fbf9c8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c997fbf9c8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c997fbf9c8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c997fbf9c8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c997fbf9c8_1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c997fbf9c8_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0" name="Google Shape;50;p12"/>
          <p:cNvPicPr preferRelativeResize="0"/>
          <p:nvPr/>
        </p:nvPicPr>
        <p:blipFill>
          <a:blip r:embed="rId2">
            <a:alphaModFix/>
          </a:blip>
          <a:stretch>
            <a:fillRect/>
          </a:stretch>
        </p:blipFill>
        <p:spPr>
          <a:xfrm>
            <a:off x="3" y="0"/>
            <a:ext cx="9144000" cy="5143500"/>
          </a:xfrm>
          <a:prstGeom prst="rect">
            <a:avLst/>
          </a:prstGeom>
          <a:noFill/>
          <a:ln>
            <a:noFill/>
          </a:ln>
        </p:spPr>
      </p:pic>
      <p:pic>
        <p:nvPicPr>
          <p:cNvPr id="51" name="Google Shape;51;p12"/>
          <p:cNvPicPr preferRelativeResize="0"/>
          <p:nvPr/>
        </p:nvPicPr>
        <p:blipFill>
          <a:blip r:embed="rId3">
            <a:alphaModFix/>
          </a:blip>
          <a:stretch>
            <a:fillRect/>
          </a:stretch>
        </p:blipFill>
        <p:spPr>
          <a:xfrm>
            <a:off x="8416325" y="4728700"/>
            <a:ext cx="604825" cy="2626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52" name="Shape 52"/>
        <p:cNvGrpSpPr/>
        <p:nvPr/>
      </p:nvGrpSpPr>
      <p:grpSpPr>
        <a:xfrm>
          <a:off x="0" y="0"/>
          <a:ext cx="0" cy="0"/>
          <a:chOff x="0" y="0"/>
          <a:chExt cx="0" cy="0"/>
        </a:xfrm>
      </p:grpSpPr>
      <p:sp>
        <p:nvSpPr>
          <p:cNvPr id="53" name="Google Shape;53;p13"/>
          <p:cNvSpPr/>
          <p:nvPr/>
        </p:nvSpPr>
        <p:spPr>
          <a:xfrm>
            <a:off x="-47625" y="-31750"/>
            <a:ext cx="9302700" cy="5334000"/>
          </a:xfrm>
          <a:prstGeom prst="rect">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4" name="Google Shape;54;p13"/>
          <p:cNvPicPr preferRelativeResize="0"/>
          <p:nvPr/>
        </p:nvPicPr>
        <p:blipFill>
          <a:blip r:embed="rId2">
            <a:alphaModFix/>
          </a:blip>
          <a:stretch>
            <a:fillRect/>
          </a:stretch>
        </p:blipFill>
        <p:spPr>
          <a:xfrm>
            <a:off x="8416325" y="4728700"/>
            <a:ext cx="604825" cy="2626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BLANK_1_1">
    <p:spTree>
      <p:nvGrpSpPr>
        <p:cNvPr id="55" name="Shape 55"/>
        <p:cNvGrpSpPr/>
        <p:nvPr/>
      </p:nvGrpSpPr>
      <p:grpSpPr>
        <a:xfrm>
          <a:off x="0" y="0"/>
          <a:ext cx="0" cy="0"/>
          <a:chOff x="0" y="0"/>
          <a:chExt cx="0" cy="0"/>
        </a:xfrm>
      </p:grpSpPr>
      <p:sp>
        <p:nvSpPr>
          <p:cNvPr id="56" name="Google Shape;56;p14"/>
          <p:cNvSpPr/>
          <p:nvPr/>
        </p:nvSpPr>
        <p:spPr>
          <a:xfrm>
            <a:off x="-47625" y="-31750"/>
            <a:ext cx="9302700" cy="53340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7" name="Google Shape;57;p14"/>
          <p:cNvPicPr preferRelativeResize="0"/>
          <p:nvPr/>
        </p:nvPicPr>
        <p:blipFill>
          <a:blip r:embed="rId2">
            <a:alphaModFix/>
          </a:blip>
          <a:stretch>
            <a:fillRect/>
          </a:stretch>
        </p:blipFill>
        <p:spPr>
          <a:xfrm>
            <a:off x="8416325" y="4728700"/>
            <a:ext cx="604825" cy="2626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1">
  <p:cSld name="BLANK_1_1_1">
    <p:spTree>
      <p:nvGrpSpPr>
        <p:cNvPr id="58" name="Shape 58"/>
        <p:cNvGrpSpPr/>
        <p:nvPr/>
      </p:nvGrpSpPr>
      <p:grpSpPr>
        <a:xfrm>
          <a:off x="0" y="0"/>
          <a:ext cx="0" cy="0"/>
          <a:chOff x="0" y="0"/>
          <a:chExt cx="0" cy="0"/>
        </a:xfrm>
      </p:grpSpPr>
      <p:sp>
        <p:nvSpPr>
          <p:cNvPr id="59" name="Google Shape;59;p15"/>
          <p:cNvSpPr/>
          <p:nvPr/>
        </p:nvSpPr>
        <p:spPr>
          <a:xfrm>
            <a:off x="-47625" y="-31750"/>
            <a:ext cx="9302700" cy="53340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0" name="Google Shape;60;p15"/>
          <p:cNvPicPr preferRelativeResize="0"/>
          <p:nvPr/>
        </p:nvPicPr>
        <p:blipFill>
          <a:blip r:embed="rId2">
            <a:alphaModFix/>
          </a:blip>
          <a:stretch>
            <a:fillRect/>
          </a:stretch>
        </p:blipFill>
        <p:spPr>
          <a:xfrm>
            <a:off x="8416325" y="4728700"/>
            <a:ext cx="604825" cy="2626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16.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13.png"/><Relationship Id="rId8"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36.jpg"/><Relationship Id="rId5" Type="http://schemas.openxmlformats.org/officeDocument/2006/relationships/image" Target="../media/image15.png"/><Relationship Id="rId6" Type="http://schemas.openxmlformats.org/officeDocument/2006/relationships/image" Target="../media/image13.png"/><Relationship Id="rId7" Type="http://schemas.openxmlformats.org/officeDocument/2006/relationships/image" Target="../media/image8.png"/><Relationship Id="rId8"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28.jpg"/><Relationship Id="rId9" Type="http://schemas.openxmlformats.org/officeDocument/2006/relationships/image" Target="../media/image13.png"/><Relationship Id="rId5" Type="http://schemas.openxmlformats.org/officeDocument/2006/relationships/image" Target="../media/image17.png"/><Relationship Id="rId6" Type="http://schemas.openxmlformats.org/officeDocument/2006/relationships/image" Target="../media/image16.png"/><Relationship Id="rId7" Type="http://schemas.openxmlformats.org/officeDocument/2006/relationships/image" Target="../media/image18.png"/><Relationship Id="rId8" Type="http://schemas.openxmlformats.org/officeDocument/2006/relationships/image" Target="../media/image8.png"/></Relationships>
</file>

<file path=ppt/slides/_rels/slide17.xml.rels><?xml version="1.0" encoding="UTF-8" standalone="yes"?><Relationships xmlns="http://schemas.openxmlformats.org/package/2006/relationships"><Relationship Id="rId10" Type="http://schemas.openxmlformats.org/officeDocument/2006/relationships/image" Target="../media/image25.jpg"/><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28.jpg"/><Relationship Id="rId9" Type="http://schemas.openxmlformats.org/officeDocument/2006/relationships/image" Target="../media/image29.jp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13.png"/><Relationship Id="rId8"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16.png"/><Relationship Id="rId5" Type="http://schemas.openxmlformats.org/officeDocument/2006/relationships/image" Target="../media/image18.png"/><Relationship Id="rId6" Type="http://schemas.openxmlformats.org/officeDocument/2006/relationships/image" Target="../media/image8.png"/><Relationship Id="rId7" Type="http://schemas.openxmlformats.org/officeDocument/2006/relationships/image" Target="../media/image13.png"/><Relationship Id="rId8" Type="http://schemas.openxmlformats.org/officeDocument/2006/relationships/image" Target="../media/image3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20.png"/><Relationship Id="rId4" Type="http://schemas.openxmlformats.org/officeDocument/2006/relationships/image" Target="../media/image15.png"/><Relationship Id="rId5" Type="http://schemas.openxmlformats.org/officeDocument/2006/relationships/image" Target="../media/image13.png"/><Relationship Id="rId6" Type="http://schemas.openxmlformats.org/officeDocument/2006/relationships/image" Target="../media/image8.png"/><Relationship Id="rId7" Type="http://schemas.openxmlformats.org/officeDocument/2006/relationships/image" Target="../media/image30.jpg"/><Relationship Id="rId8" Type="http://schemas.openxmlformats.org/officeDocument/2006/relationships/image" Target="../media/image4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hyperlink" Target="http://www.youtube.com/watch?v=70zRAsa_8ko" TargetMode="Externa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39.jpg"/><Relationship Id="rId5" Type="http://schemas.openxmlformats.org/officeDocument/2006/relationships/image" Target="../media/image16.png"/><Relationship Id="rId6" Type="http://schemas.openxmlformats.org/officeDocument/2006/relationships/image" Target="../media/image18.png"/><Relationship Id="rId7" Type="http://schemas.openxmlformats.org/officeDocument/2006/relationships/image" Target="../media/image8.png"/><Relationship Id="rId8"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39.jpg"/><Relationship Id="rId5" Type="http://schemas.openxmlformats.org/officeDocument/2006/relationships/image" Target="../media/image15.png"/><Relationship Id="rId6" Type="http://schemas.openxmlformats.org/officeDocument/2006/relationships/image" Target="../media/image13.png"/><Relationship Id="rId7"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27.png"/><Relationship Id="rId5" Type="http://schemas.openxmlformats.org/officeDocument/2006/relationships/image" Target="../media/image16.png"/><Relationship Id="rId6" Type="http://schemas.openxmlformats.org/officeDocument/2006/relationships/image" Target="../media/image18.png"/><Relationship Id="rId7" Type="http://schemas.openxmlformats.org/officeDocument/2006/relationships/image" Target="../media/image8.png"/><Relationship Id="rId8"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20.png"/><Relationship Id="rId4" Type="http://schemas.openxmlformats.org/officeDocument/2006/relationships/image" Target="../media/image15.png"/><Relationship Id="rId5" Type="http://schemas.openxmlformats.org/officeDocument/2006/relationships/image" Target="../media/image13.png"/><Relationship Id="rId6" Type="http://schemas.openxmlformats.org/officeDocument/2006/relationships/image" Target="../media/image8.png"/><Relationship Id="rId7" Type="http://schemas.openxmlformats.org/officeDocument/2006/relationships/image" Target="../media/image24.png"/><Relationship Id="rId8"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19.png"/><Relationship Id="rId4" Type="http://schemas.openxmlformats.org/officeDocument/2006/relationships/image" Target="../media/image38.jpg"/><Relationship Id="rId9" Type="http://schemas.openxmlformats.org/officeDocument/2006/relationships/image" Target="../media/image13.png"/><Relationship Id="rId5" Type="http://schemas.openxmlformats.org/officeDocument/2006/relationships/image" Target="../media/image17.png"/><Relationship Id="rId6" Type="http://schemas.openxmlformats.org/officeDocument/2006/relationships/image" Target="../media/image16.png"/><Relationship Id="rId7" Type="http://schemas.openxmlformats.org/officeDocument/2006/relationships/image" Target="../media/image18.png"/><Relationship Id="rId8"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37.jpg"/><Relationship Id="rId4" Type="http://schemas.openxmlformats.org/officeDocument/2006/relationships/image" Target="../media/image20.png"/><Relationship Id="rId9" Type="http://schemas.openxmlformats.org/officeDocument/2006/relationships/image" Target="../media/image38.jpg"/><Relationship Id="rId5" Type="http://schemas.openxmlformats.org/officeDocument/2006/relationships/image" Target="../media/image15.png"/><Relationship Id="rId6" Type="http://schemas.openxmlformats.org/officeDocument/2006/relationships/image" Target="../media/image13.png"/><Relationship Id="rId7" Type="http://schemas.openxmlformats.org/officeDocument/2006/relationships/image" Target="../media/image8.png"/><Relationship Id="rId8"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19.png"/><Relationship Id="rId4" Type="http://schemas.openxmlformats.org/officeDocument/2006/relationships/image" Target="../media/image16.png"/><Relationship Id="rId5" Type="http://schemas.openxmlformats.org/officeDocument/2006/relationships/image" Target="../media/image18.png"/><Relationship Id="rId6" Type="http://schemas.openxmlformats.org/officeDocument/2006/relationships/image" Target="../media/image8.png"/><Relationship Id="rId7" Type="http://schemas.openxmlformats.org/officeDocument/2006/relationships/image" Target="../media/image13.png"/><Relationship Id="rId8" Type="http://schemas.openxmlformats.org/officeDocument/2006/relationships/image" Target="../media/image26.png"/></Relationships>
</file>

<file path=ppt/slides/_rels/slide27.xml.rels><?xml version="1.0" encoding="UTF-8" standalone="yes"?><Relationships xmlns="http://schemas.openxmlformats.org/package/2006/relationships"><Relationship Id="rId10" Type="http://schemas.openxmlformats.org/officeDocument/2006/relationships/image" Target="../media/image26.png"/><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37.jpg"/><Relationship Id="rId4" Type="http://schemas.openxmlformats.org/officeDocument/2006/relationships/image" Target="../media/image15.png"/><Relationship Id="rId9" Type="http://schemas.openxmlformats.org/officeDocument/2006/relationships/image" Target="../media/image25.jpg"/><Relationship Id="rId5" Type="http://schemas.openxmlformats.org/officeDocument/2006/relationships/image" Target="../media/image20.png"/><Relationship Id="rId6" Type="http://schemas.openxmlformats.org/officeDocument/2006/relationships/image" Target="../media/image13.png"/><Relationship Id="rId7" Type="http://schemas.openxmlformats.org/officeDocument/2006/relationships/image" Target="../media/image8.png"/><Relationship Id="rId8"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32.png"/><Relationship Id="rId5" Type="http://schemas.openxmlformats.org/officeDocument/2006/relationships/image" Target="../media/image16.png"/><Relationship Id="rId6" Type="http://schemas.openxmlformats.org/officeDocument/2006/relationships/image" Target="../media/image18.png"/><Relationship Id="rId7" Type="http://schemas.openxmlformats.org/officeDocument/2006/relationships/image" Target="../media/image8.png"/><Relationship Id="rId8"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37.jpg"/><Relationship Id="rId4" Type="http://schemas.openxmlformats.org/officeDocument/2006/relationships/image" Target="../media/image20.png"/><Relationship Id="rId9" Type="http://schemas.openxmlformats.org/officeDocument/2006/relationships/image" Target="../media/image32.png"/><Relationship Id="rId5" Type="http://schemas.openxmlformats.org/officeDocument/2006/relationships/image" Target="../media/image15.png"/><Relationship Id="rId6" Type="http://schemas.openxmlformats.org/officeDocument/2006/relationships/image" Target="../media/image13.png"/><Relationship Id="rId7" Type="http://schemas.openxmlformats.org/officeDocument/2006/relationships/image" Target="../media/image8.png"/><Relationship Id="rId8"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19.png"/><Relationship Id="rId4" Type="http://schemas.openxmlformats.org/officeDocument/2006/relationships/image" Target="../media/image16.png"/><Relationship Id="rId5" Type="http://schemas.openxmlformats.org/officeDocument/2006/relationships/image" Target="../media/image18.png"/><Relationship Id="rId6" Type="http://schemas.openxmlformats.org/officeDocument/2006/relationships/image" Target="../media/image8.png"/><Relationship Id="rId7" Type="http://schemas.openxmlformats.org/officeDocument/2006/relationships/image" Target="../media/image13.png"/><Relationship Id="rId8" Type="http://schemas.openxmlformats.org/officeDocument/2006/relationships/image" Target="../media/image5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52.jpg"/><Relationship Id="rId4" Type="http://schemas.openxmlformats.org/officeDocument/2006/relationships/image" Target="../media/image20.png"/><Relationship Id="rId5" Type="http://schemas.openxmlformats.org/officeDocument/2006/relationships/image" Target="../media/image15.png"/><Relationship Id="rId6" Type="http://schemas.openxmlformats.org/officeDocument/2006/relationships/image" Target="../media/image13.png"/><Relationship Id="rId7" Type="http://schemas.openxmlformats.org/officeDocument/2006/relationships/image" Target="../media/image8.png"/><Relationship Id="rId8" Type="http://schemas.openxmlformats.org/officeDocument/2006/relationships/image" Target="../media/image5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33.png"/><Relationship Id="rId5" Type="http://schemas.openxmlformats.org/officeDocument/2006/relationships/image" Target="../media/image16.png"/><Relationship Id="rId6" Type="http://schemas.openxmlformats.org/officeDocument/2006/relationships/image" Target="../media/image18.png"/><Relationship Id="rId7" Type="http://schemas.openxmlformats.org/officeDocument/2006/relationships/image" Target="../media/image8.png"/><Relationship Id="rId8"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41.png"/><Relationship Id="rId4" Type="http://schemas.openxmlformats.org/officeDocument/2006/relationships/image" Target="../media/image20.png"/><Relationship Id="rId9" Type="http://schemas.openxmlformats.org/officeDocument/2006/relationships/image" Target="../media/image33.png"/><Relationship Id="rId5" Type="http://schemas.openxmlformats.org/officeDocument/2006/relationships/image" Target="../media/image15.png"/><Relationship Id="rId6" Type="http://schemas.openxmlformats.org/officeDocument/2006/relationships/image" Target="../media/image13.png"/><Relationship Id="rId7" Type="http://schemas.openxmlformats.org/officeDocument/2006/relationships/image" Target="../media/image8.png"/><Relationship Id="rId8"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35.png"/><Relationship Id="rId5" Type="http://schemas.openxmlformats.org/officeDocument/2006/relationships/image" Target="../media/image16.png"/><Relationship Id="rId6" Type="http://schemas.openxmlformats.org/officeDocument/2006/relationships/image" Target="../media/image18.png"/><Relationship Id="rId7" Type="http://schemas.openxmlformats.org/officeDocument/2006/relationships/image" Target="../media/image8.png"/><Relationship Id="rId8" Type="http://schemas.openxmlformats.org/officeDocument/2006/relationships/image" Target="../media/image13.png"/></Relationships>
</file>

<file path=ppt/slides/_rels/slide35.xml.rels><?xml version="1.0" encoding="UTF-8" standalone="yes"?><Relationships xmlns="http://schemas.openxmlformats.org/package/2006/relationships"><Relationship Id="rId10" Type="http://schemas.openxmlformats.org/officeDocument/2006/relationships/image" Target="../media/image35.png"/><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37.jpg"/><Relationship Id="rId4" Type="http://schemas.openxmlformats.org/officeDocument/2006/relationships/image" Target="../media/image20.png"/><Relationship Id="rId9" Type="http://schemas.openxmlformats.org/officeDocument/2006/relationships/image" Target="../media/image48.png"/><Relationship Id="rId5" Type="http://schemas.openxmlformats.org/officeDocument/2006/relationships/image" Target="../media/image15.png"/><Relationship Id="rId6" Type="http://schemas.openxmlformats.org/officeDocument/2006/relationships/image" Target="../media/image13.png"/><Relationship Id="rId7" Type="http://schemas.openxmlformats.org/officeDocument/2006/relationships/image" Target="../media/image8.png"/><Relationship Id="rId8" Type="http://schemas.openxmlformats.org/officeDocument/2006/relationships/image" Target="../media/image5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42.png"/><Relationship Id="rId5" Type="http://schemas.openxmlformats.org/officeDocument/2006/relationships/image" Target="../media/image16.png"/><Relationship Id="rId6" Type="http://schemas.openxmlformats.org/officeDocument/2006/relationships/image" Target="../media/image18.png"/><Relationship Id="rId7" Type="http://schemas.openxmlformats.org/officeDocument/2006/relationships/image" Target="../media/image8.png"/><Relationship Id="rId8" Type="http://schemas.openxmlformats.org/officeDocument/2006/relationships/image" Target="../media/image13.png"/></Relationships>
</file>

<file path=ppt/slides/_rels/slide37.xml.rels><?xml version="1.0" encoding="UTF-8" standalone="yes"?><Relationships xmlns="http://schemas.openxmlformats.org/package/2006/relationships"><Relationship Id="rId10" Type="http://schemas.openxmlformats.org/officeDocument/2006/relationships/image" Target="../media/image42.png"/><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55.jpg"/><Relationship Id="rId4" Type="http://schemas.openxmlformats.org/officeDocument/2006/relationships/image" Target="../media/image20.png"/><Relationship Id="rId9" Type="http://schemas.openxmlformats.org/officeDocument/2006/relationships/image" Target="../media/image25.jpg"/><Relationship Id="rId5" Type="http://schemas.openxmlformats.org/officeDocument/2006/relationships/image" Target="../media/image15.png"/><Relationship Id="rId6" Type="http://schemas.openxmlformats.org/officeDocument/2006/relationships/image" Target="../media/image13.png"/><Relationship Id="rId7" Type="http://schemas.openxmlformats.org/officeDocument/2006/relationships/image" Target="../media/image8.png"/><Relationship Id="rId8" Type="http://schemas.openxmlformats.org/officeDocument/2006/relationships/image" Target="../media/image5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19.png"/><Relationship Id="rId4" Type="http://schemas.openxmlformats.org/officeDocument/2006/relationships/image" Target="../media/image57.jpg"/><Relationship Id="rId9" Type="http://schemas.openxmlformats.org/officeDocument/2006/relationships/image" Target="../media/image13.png"/><Relationship Id="rId5" Type="http://schemas.openxmlformats.org/officeDocument/2006/relationships/image" Target="../media/image43.png"/><Relationship Id="rId6" Type="http://schemas.openxmlformats.org/officeDocument/2006/relationships/image" Target="../media/image16.png"/><Relationship Id="rId7" Type="http://schemas.openxmlformats.org/officeDocument/2006/relationships/image" Target="../media/image18.png"/><Relationship Id="rId8" Type="http://schemas.openxmlformats.org/officeDocument/2006/relationships/image" Target="../media/image8.png"/></Relationships>
</file>

<file path=ppt/slides/_rels/slide39.xml.rels><?xml version="1.0" encoding="UTF-8" standalone="yes"?><Relationships xmlns="http://schemas.openxmlformats.org/package/2006/relationships"><Relationship Id="rId10" Type="http://schemas.openxmlformats.org/officeDocument/2006/relationships/image" Target="../media/image57.jpg"/><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37.jpg"/><Relationship Id="rId4" Type="http://schemas.openxmlformats.org/officeDocument/2006/relationships/image" Target="../media/image20.png"/><Relationship Id="rId9" Type="http://schemas.openxmlformats.org/officeDocument/2006/relationships/image" Target="../media/image25.jpg"/><Relationship Id="rId5" Type="http://schemas.openxmlformats.org/officeDocument/2006/relationships/image" Target="../media/image15.png"/><Relationship Id="rId6" Type="http://schemas.openxmlformats.org/officeDocument/2006/relationships/image" Target="../media/image13.png"/><Relationship Id="rId7" Type="http://schemas.openxmlformats.org/officeDocument/2006/relationships/image" Target="../media/image8.png"/><Relationship Id="rId8"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hyperlink" Target="https://kuula.co/post/5LSZh/collection/7Frt1" TargetMode="Externa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6"/>
          <p:cNvSpPr txBox="1"/>
          <p:nvPr>
            <p:ph idx="4294967295" type="subTitle"/>
          </p:nvPr>
        </p:nvSpPr>
        <p:spPr>
          <a:xfrm>
            <a:off x="2342400" y="3212238"/>
            <a:ext cx="4459200" cy="792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500">
                <a:solidFill>
                  <a:schemeClr val="lt1"/>
                </a:solidFill>
                <a:latin typeface="Montserrat"/>
                <a:ea typeface="Montserrat"/>
                <a:cs typeface="Montserrat"/>
                <a:sym typeface="Montserrat"/>
              </a:rPr>
              <a:t>What the Dunes Teach Us</a:t>
            </a:r>
            <a:endParaRPr sz="2500">
              <a:solidFill>
                <a:schemeClr val="lt1"/>
              </a:solidFill>
              <a:latin typeface="Montserrat"/>
              <a:ea typeface="Montserrat"/>
              <a:cs typeface="Montserrat"/>
              <a:sym typeface="Montserrat"/>
            </a:endParaRPr>
          </a:p>
        </p:txBody>
      </p:sp>
      <p:sp>
        <p:nvSpPr>
          <p:cNvPr id="66" name="Google Shape;66;p16"/>
          <p:cNvSpPr txBox="1"/>
          <p:nvPr/>
        </p:nvSpPr>
        <p:spPr>
          <a:xfrm>
            <a:off x="285750" y="1310113"/>
            <a:ext cx="8810700" cy="2001000"/>
          </a:xfrm>
          <a:prstGeom prst="rect">
            <a:avLst/>
          </a:prstGeom>
          <a:noFill/>
          <a:ln>
            <a:noFill/>
          </a:ln>
        </p:spPr>
        <p:txBody>
          <a:bodyPr anchorCtr="0" anchor="t" bIns="91425" lIns="91425" spcFirstLastPara="1" rIns="91425" wrap="square" tIns="91425">
            <a:spAutoFit/>
          </a:bodyPr>
          <a:lstStyle/>
          <a:p>
            <a:pPr indent="0" lvl="0" marL="12700" marR="76200" rtl="0" algn="ctr">
              <a:lnSpc>
                <a:spcPct val="100000"/>
              </a:lnSpc>
              <a:spcBef>
                <a:spcPts val="100"/>
              </a:spcBef>
              <a:spcAft>
                <a:spcPts val="0"/>
              </a:spcAft>
              <a:buNone/>
            </a:pPr>
            <a:r>
              <a:rPr b="1" lang="en" sz="5900">
                <a:solidFill>
                  <a:srgbClr val="FFFFFF"/>
                </a:solidFill>
                <a:latin typeface="Montserrat"/>
                <a:ea typeface="Montserrat"/>
                <a:cs typeface="Montserrat"/>
                <a:sym typeface="Montserrat"/>
              </a:rPr>
              <a:t>ROCKAWAY PLANTS AND THEIR SEEDS</a:t>
            </a:r>
            <a:endParaRPr b="1" sz="5900">
              <a:solidFill>
                <a:srgbClr val="FFFFFF"/>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3" name="Shape 133"/>
        <p:cNvGrpSpPr/>
        <p:nvPr/>
      </p:nvGrpSpPr>
      <p:grpSpPr>
        <a:xfrm>
          <a:off x="0" y="0"/>
          <a:ext cx="0" cy="0"/>
          <a:chOff x="0" y="0"/>
          <a:chExt cx="0" cy="0"/>
        </a:xfrm>
      </p:grpSpPr>
      <p:sp>
        <p:nvSpPr>
          <p:cNvPr id="134" name="Google Shape;134;p25"/>
          <p:cNvSpPr txBox="1"/>
          <p:nvPr>
            <p:ph idx="4294967295" type="title"/>
          </p:nvPr>
        </p:nvSpPr>
        <p:spPr>
          <a:xfrm>
            <a:off x="311700" y="2154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320">
                <a:solidFill>
                  <a:srgbClr val="FFFFFF"/>
                </a:solidFill>
                <a:latin typeface="Montserrat"/>
                <a:ea typeface="Montserrat"/>
                <a:cs typeface="Montserrat"/>
                <a:sym typeface="Montserrat"/>
              </a:rPr>
              <a:t>What did we learn from the “Parts of a Plant” song?</a:t>
            </a:r>
            <a:endParaRPr b="1" sz="2320">
              <a:solidFill>
                <a:srgbClr val="FFFFFF"/>
              </a:solidFill>
              <a:latin typeface="Montserrat"/>
              <a:ea typeface="Montserrat"/>
              <a:cs typeface="Montserrat"/>
              <a:sym typeface="Montserrat"/>
            </a:endParaRPr>
          </a:p>
        </p:txBody>
      </p:sp>
      <p:sp>
        <p:nvSpPr>
          <p:cNvPr id="135" name="Google Shape;135;p25"/>
          <p:cNvSpPr txBox="1"/>
          <p:nvPr>
            <p:ph idx="4294967295" type="title"/>
          </p:nvPr>
        </p:nvSpPr>
        <p:spPr>
          <a:xfrm>
            <a:off x="452375" y="788175"/>
            <a:ext cx="6263100" cy="9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1800">
                <a:solidFill>
                  <a:srgbClr val="FFFFFF"/>
                </a:solidFill>
                <a:latin typeface="Montserrat"/>
                <a:ea typeface="Montserrat"/>
                <a:cs typeface="Montserrat"/>
                <a:sym typeface="Montserrat"/>
              </a:rPr>
              <a:t>Question: </a:t>
            </a:r>
            <a:endParaRPr b="1" sz="1800">
              <a:solidFill>
                <a:srgbClr val="FFFFFF"/>
              </a:solidFill>
              <a:latin typeface="Montserrat"/>
              <a:ea typeface="Montserrat"/>
              <a:cs typeface="Montserrat"/>
              <a:sym typeface="Montserrat"/>
            </a:endParaRPr>
          </a:p>
          <a:p>
            <a:pPr indent="0" lvl="0" marL="0" rtl="0" algn="l">
              <a:spcBef>
                <a:spcPts val="0"/>
              </a:spcBef>
              <a:spcAft>
                <a:spcPts val="0"/>
              </a:spcAft>
              <a:buSzPts val="990"/>
              <a:buNone/>
            </a:pPr>
            <a:r>
              <a:rPr lang="en" sz="1800">
                <a:solidFill>
                  <a:srgbClr val="FFFFFF"/>
                </a:solidFill>
                <a:latin typeface="Montserrat"/>
                <a:ea typeface="Montserrat"/>
                <a:cs typeface="Montserrat"/>
                <a:sym typeface="Montserrat"/>
              </a:rPr>
              <a:t>Can you name the parts of the plant?</a:t>
            </a:r>
            <a:endParaRPr sz="1800">
              <a:solidFill>
                <a:srgbClr val="FFFFFF"/>
              </a:solidFill>
              <a:latin typeface="Montserrat"/>
              <a:ea typeface="Montserrat"/>
              <a:cs typeface="Montserrat"/>
              <a:sym typeface="Montserrat"/>
            </a:endParaRPr>
          </a:p>
        </p:txBody>
      </p:sp>
      <p:pic>
        <p:nvPicPr>
          <p:cNvPr id="136" name="Google Shape;136;p25"/>
          <p:cNvPicPr preferRelativeResize="0"/>
          <p:nvPr/>
        </p:nvPicPr>
        <p:blipFill rotWithShape="1">
          <a:blip r:embed="rId4">
            <a:alphaModFix/>
          </a:blip>
          <a:srcRect b="0" l="0" r="0" t="0"/>
          <a:stretch/>
        </p:blipFill>
        <p:spPr>
          <a:xfrm>
            <a:off x="2706775" y="1718125"/>
            <a:ext cx="3808776" cy="30804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0" name="Shape 140"/>
        <p:cNvGrpSpPr/>
        <p:nvPr/>
      </p:nvGrpSpPr>
      <p:grpSpPr>
        <a:xfrm>
          <a:off x="0" y="0"/>
          <a:ext cx="0" cy="0"/>
          <a:chOff x="0" y="0"/>
          <a:chExt cx="0" cy="0"/>
        </a:xfrm>
      </p:grpSpPr>
      <p:pic>
        <p:nvPicPr>
          <p:cNvPr id="141" name="Google Shape;141;p26"/>
          <p:cNvPicPr preferRelativeResize="0"/>
          <p:nvPr/>
        </p:nvPicPr>
        <p:blipFill>
          <a:blip r:embed="rId4">
            <a:alphaModFix/>
          </a:blip>
          <a:stretch>
            <a:fillRect/>
          </a:stretch>
        </p:blipFill>
        <p:spPr>
          <a:xfrm>
            <a:off x="2706775" y="1718125"/>
            <a:ext cx="3808776" cy="3080472"/>
          </a:xfrm>
          <a:prstGeom prst="rect">
            <a:avLst/>
          </a:prstGeom>
          <a:noFill/>
          <a:ln>
            <a:noFill/>
          </a:ln>
        </p:spPr>
      </p:pic>
      <p:sp>
        <p:nvSpPr>
          <p:cNvPr id="142" name="Google Shape;142;p26"/>
          <p:cNvSpPr txBox="1"/>
          <p:nvPr>
            <p:ph idx="4294967295" type="title"/>
          </p:nvPr>
        </p:nvSpPr>
        <p:spPr>
          <a:xfrm>
            <a:off x="311700" y="2154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320">
                <a:solidFill>
                  <a:srgbClr val="FFFFFF"/>
                </a:solidFill>
                <a:latin typeface="Montserrat"/>
                <a:ea typeface="Montserrat"/>
                <a:cs typeface="Montserrat"/>
                <a:sym typeface="Montserrat"/>
              </a:rPr>
              <a:t>What did we learn from the “Parts of a Plant” song?</a:t>
            </a:r>
            <a:endParaRPr b="1" sz="2320">
              <a:solidFill>
                <a:srgbClr val="FFFFFF"/>
              </a:solidFill>
              <a:latin typeface="Montserrat"/>
              <a:ea typeface="Montserrat"/>
              <a:cs typeface="Montserrat"/>
              <a:sym typeface="Montserrat"/>
            </a:endParaRPr>
          </a:p>
        </p:txBody>
      </p:sp>
      <p:sp>
        <p:nvSpPr>
          <p:cNvPr id="143" name="Google Shape;143;p26"/>
          <p:cNvSpPr txBox="1"/>
          <p:nvPr>
            <p:ph idx="4294967295" type="title"/>
          </p:nvPr>
        </p:nvSpPr>
        <p:spPr>
          <a:xfrm>
            <a:off x="452375" y="788175"/>
            <a:ext cx="6263100" cy="9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1800">
                <a:solidFill>
                  <a:srgbClr val="FFFFFF"/>
                </a:solidFill>
                <a:latin typeface="Montserrat"/>
                <a:ea typeface="Montserrat"/>
                <a:cs typeface="Montserrat"/>
                <a:sym typeface="Montserrat"/>
              </a:rPr>
              <a:t>Question: </a:t>
            </a:r>
            <a:endParaRPr b="1" sz="1800">
              <a:solidFill>
                <a:srgbClr val="FFFFFF"/>
              </a:solidFill>
              <a:latin typeface="Montserrat"/>
              <a:ea typeface="Montserrat"/>
              <a:cs typeface="Montserrat"/>
              <a:sym typeface="Montserrat"/>
            </a:endParaRPr>
          </a:p>
          <a:p>
            <a:pPr indent="0" lvl="0" marL="0" rtl="0" algn="l">
              <a:spcBef>
                <a:spcPts val="0"/>
              </a:spcBef>
              <a:spcAft>
                <a:spcPts val="0"/>
              </a:spcAft>
              <a:buSzPts val="990"/>
              <a:buNone/>
            </a:pPr>
            <a:r>
              <a:rPr lang="en" sz="1800">
                <a:solidFill>
                  <a:srgbClr val="FFFFFF"/>
                </a:solidFill>
                <a:latin typeface="Montserrat"/>
                <a:ea typeface="Montserrat"/>
                <a:cs typeface="Montserrat"/>
                <a:sym typeface="Montserrat"/>
              </a:rPr>
              <a:t>Can you name the parts of the plant?</a:t>
            </a:r>
            <a:endParaRPr sz="1800">
              <a:solidFill>
                <a:srgbClr val="FFFFFF"/>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7"/>
          <p:cNvSpPr txBox="1"/>
          <p:nvPr/>
        </p:nvSpPr>
        <p:spPr>
          <a:xfrm>
            <a:off x="1644025" y="1127225"/>
            <a:ext cx="5766900" cy="2001000"/>
          </a:xfrm>
          <a:prstGeom prst="rect">
            <a:avLst/>
          </a:prstGeom>
          <a:noFill/>
          <a:ln>
            <a:noFill/>
          </a:ln>
        </p:spPr>
        <p:txBody>
          <a:bodyPr anchorCtr="0" anchor="t" bIns="91425" lIns="91425" spcFirstLastPara="1" rIns="91425" wrap="square" tIns="91425">
            <a:spAutoFit/>
          </a:bodyPr>
          <a:lstStyle/>
          <a:p>
            <a:pPr indent="0" lvl="0" marL="12700" marR="76200" rtl="0" algn="ctr">
              <a:lnSpc>
                <a:spcPct val="100000"/>
              </a:lnSpc>
              <a:spcBef>
                <a:spcPts val="100"/>
              </a:spcBef>
              <a:spcAft>
                <a:spcPts val="0"/>
              </a:spcAft>
              <a:buNone/>
            </a:pPr>
            <a:r>
              <a:rPr b="1" lang="en" sz="5900">
                <a:solidFill>
                  <a:srgbClr val="B45F06"/>
                </a:solidFill>
                <a:latin typeface="Press Start 2P"/>
                <a:ea typeface="Press Start 2P"/>
                <a:cs typeface="Press Start 2P"/>
                <a:sym typeface="Press Start 2P"/>
              </a:rPr>
              <a:t>GAME TIME!</a:t>
            </a:r>
            <a:endParaRPr b="1" sz="5900">
              <a:solidFill>
                <a:srgbClr val="B45F06"/>
              </a:solidFill>
              <a:latin typeface="Press Start 2P"/>
              <a:ea typeface="Press Start 2P"/>
              <a:cs typeface="Press Start 2P"/>
              <a:sym typeface="Press Start 2P"/>
            </a:endParaRPr>
          </a:p>
        </p:txBody>
      </p:sp>
      <p:sp>
        <p:nvSpPr>
          <p:cNvPr id="149" name="Google Shape;149;p27"/>
          <p:cNvSpPr txBox="1"/>
          <p:nvPr/>
        </p:nvSpPr>
        <p:spPr>
          <a:xfrm>
            <a:off x="1644025" y="1038200"/>
            <a:ext cx="5766900" cy="2001000"/>
          </a:xfrm>
          <a:prstGeom prst="rect">
            <a:avLst/>
          </a:prstGeom>
          <a:noFill/>
          <a:ln>
            <a:noFill/>
          </a:ln>
        </p:spPr>
        <p:txBody>
          <a:bodyPr anchorCtr="0" anchor="t" bIns="91425" lIns="91425" spcFirstLastPara="1" rIns="91425" wrap="square" tIns="91425">
            <a:spAutoFit/>
          </a:bodyPr>
          <a:lstStyle/>
          <a:p>
            <a:pPr indent="0" lvl="0" marL="12700" marR="76200" rtl="0" algn="ctr">
              <a:lnSpc>
                <a:spcPct val="100000"/>
              </a:lnSpc>
              <a:spcBef>
                <a:spcPts val="100"/>
              </a:spcBef>
              <a:spcAft>
                <a:spcPts val="0"/>
              </a:spcAft>
              <a:buNone/>
            </a:pPr>
            <a:r>
              <a:rPr b="1" lang="en" sz="5900">
                <a:solidFill>
                  <a:srgbClr val="F6B26B"/>
                </a:solidFill>
                <a:latin typeface="Press Start 2P"/>
                <a:ea typeface="Press Start 2P"/>
                <a:cs typeface="Press Start 2P"/>
                <a:sym typeface="Press Start 2P"/>
              </a:rPr>
              <a:t>GAME TIME!</a:t>
            </a:r>
            <a:endParaRPr b="1" sz="5900">
              <a:solidFill>
                <a:srgbClr val="F6B26B"/>
              </a:solidFill>
              <a:latin typeface="Press Start 2P"/>
              <a:ea typeface="Press Start 2P"/>
              <a:cs typeface="Press Start 2P"/>
              <a:sym typeface="Press Start 2P"/>
            </a:endParaRPr>
          </a:p>
        </p:txBody>
      </p:sp>
      <p:sp>
        <p:nvSpPr>
          <p:cNvPr id="150" name="Google Shape;150;p27"/>
          <p:cNvSpPr txBox="1"/>
          <p:nvPr/>
        </p:nvSpPr>
        <p:spPr>
          <a:xfrm>
            <a:off x="1644025" y="944200"/>
            <a:ext cx="5766900" cy="2001000"/>
          </a:xfrm>
          <a:prstGeom prst="rect">
            <a:avLst/>
          </a:prstGeom>
          <a:noFill/>
          <a:ln>
            <a:noFill/>
          </a:ln>
        </p:spPr>
        <p:txBody>
          <a:bodyPr anchorCtr="0" anchor="t" bIns="91425" lIns="91425" spcFirstLastPara="1" rIns="91425" wrap="square" tIns="91425">
            <a:spAutoFit/>
          </a:bodyPr>
          <a:lstStyle/>
          <a:p>
            <a:pPr indent="0" lvl="0" marL="12700" marR="76200" rtl="0" algn="ctr">
              <a:lnSpc>
                <a:spcPct val="100000"/>
              </a:lnSpc>
              <a:spcBef>
                <a:spcPts val="100"/>
              </a:spcBef>
              <a:spcAft>
                <a:spcPts val="0"/>
              </a:spcAft>
              <a:buNone/>
            </a:pPr>
            <a:r>
              <a:rPr b="1" lang="en" sz="5900">
                <a:solidFill>
                  <a:srgbClr val="FFD966"/>
                </a:solidFill>
                <a:latin typeface="Press Start 2P"/>
                <a:ea typeface="Press Start 2P"/>
                <a:cs typeface="Press Start 2P"/>
                <a:sym typeface="Press Start 2P"/>
              </a:rPr>
              <a:t>GAME TIME!</a:t>
            </a:r>
            <a:endParaRPr b="1" sz="5900">
              <a:solidFill>
                <a:srgbClr val="FFD966"/>
              </a:solidFill>
              <a:latin typeface="Press Start 2P"/>
              <a:ea typeface="Press Start 2P"/>
              <a:cs typeface="Press Start 2P"/>
              <a:sym typeface="Press Start 2P"/>
            </a:endParaRPr>
          </a:p>
        </p:txBody>
      </p:sp>
      <p:sp>
        <p:nvSpPr>
          <p:cNvPr id="151" name="Google Shape;151;p27"/>
          <p:cNvSpPr txBox="1"/>
          <p:nvPr>
            <p:ph idx="4294967295" type="title"/>
          </p:nvPr>
        </p:nvSpPr>
        <p:spPr>
          <a:xfrm>
            <a:off x="845675" y="3199450"/>
            <a:ext cx="7486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1320">
                <a:solidFill>
                  <a:srgbClr val="FFE599"/>
                </a:solidFill>
                <a:latin typeface="Press Start 2P"/>
                <a:ea typeface="Press Start 2P"/>
                <a:cs typeface="Press Start 2P"/>
                <a:sym typeface="Press Start 2P"/>
              </a:rPr>
              <a:t>Try to answer as many questions as you can about the plants you see and their seeds.</a:t>
            </a:r>
            <a:endParaRPr b="1" sz="1320">
              <a:solidFill>
                <a:srgbClr val="FFE599"/>
              </a:solidFill>
              <a:latin typeface="Press Start 2P"/>
              <a:ea typeface="Press Start 2P"/>
              <a:cs typeface="Press Start 2P"/>
              <a:sym typeface="Press Start 2P"/>
            </a:endParaRPr>
          </a:p>
          <a:p>
            <a:pPr indent="0" lvl="0" marL="0" rtl="0" algn="ctr">
              <a:spcBef>
                <a:spcPts val="0"/>
              </a:spcBef>
              <a:spcAft>
                <a:spcPts val="0"/>
              </a:spcAft>
              <a:buSzPts val="990"/>
              <a:buNone/>
            </a:pPr>
            <a:r>
              <a:t/>
            </a:r>
            <a:endParaRPr b="1" sz="1120">
              <a:solidFill>
                <a:srgbClr val="F1C232"/>
              </a:solidFill>
              <a:latin typeface="Press Start 2P"/>
              <a:ea typeface="Press Start 2P"/>
              <a:cs typeface="Press Start 2P"/>
              <a:sym typeface="Press Start 2P"/>
            </a:endParaRPr>
          </a:p>
        </p:txBody>
      </p:sp>
      <p:pic>
        <p:nvPicPr>
          <p:cNvPr id="152" name="Google Shape;152;p27"/>
          <p:cNvPicPr preferRelativeResize="0"/>
          <p:nvPr/>
        </p:nvPicPr>
        <p:blipFill>
          <a:blip r:embed="rId3">
            <a:alphaModFix/>
          </a:blip>
          <a:stretch>
            <a:fillRect/>
          </a:stretch>
        </p:blipFill>
        <p:spPr>
          <a:xfrm>
            <a:off x="3420963" y="4321950"/>
            <a:ext cx="2213024" cy="451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56" name="Shape 156"/>
        <p:cNvGrpSpPr/>
        <p:nvPr/>
      </p:nvGrpSpPr>
      <p:grpSpPr>
        <a:xfrm>
          <a:off x="0" y="0"/>
          <a:ext cx="0" cy="0"/>
          <a:chOff x="0" y="0"/>
          <a:chExt cx="0" cy="0"/>
        </a:xfrm>
      </p:grpSpPr>
      <p:pic>
        <p:nvPicPr>
          <p:cNvPr id="157" name="Google Shape;157;p28"/>
          <p:cNvPicPr preferRelativeResize="0"/>
          <p:nvPr/>
        </p:nvPicPr>
        <p:blipFill>
          <a:blip r:embed="rId3">
            <a:alphaModFix/>
          </a:blip>
          <a:stretch>
            <a:fillRect/>
          </a:stretch>
        </p:blipFill>
        <p:spPr>
          <a:xfrm>
            <a:off x="2066050" y="3374325"/>
            <a:ext cx="5011876" cy="839396"/>
          </a:xfrm>
          <a:prstGeom prst="rect">
            <a:avLst/>
          </a:prstGeom>
          <a:noFill/>
          <a:ln>
            <a:noFill/>
          </a:ln>
        </p:spPr>
      </p:pic>
      <p:pic>
        <p:nvPicPr>
          <p:cNvPr id="158" name="Google Shape;158;p28"/>
          <p:cNvPicPr preferRelativeResize="0"/>
          <p:nvPr/>
        </p:nvPicPr>
        <p:blipFill>
          <a:blip r:embed="rId3">
            <a:alphaModFix/>
          </a:blip>
          <a:stretch>
            <a:fillRect/>
          </a:stretch>
        </p:blipFill>
        <p:spPr>
          <a:xfrm>
            <a:off x="2066050" y="2198325"/>
            <a:ext cx="5011876" cy="839396"/>
          </a:xfrm>
          <a:prstGeom prst="rect">
            <a:avLst/>
          </a:prstGeom>
          <a:noFill/>
          <a:ln>
            <a:noFill/>
          </a:ln>
        </p:spPr>
      </p:pic>
      <p:pic>
        <p:nvPicPr>
          <p:cNvPr id="159" name="Google Shape;159;p28"/>
          <p:cNvPicPr preferRelativeResize="0"/>
          <p:nvPr/>
        </p:nvPicPr>
        <p:blipFill>
          <a:blip r:embed="rId3">
            <a:alphaModFix/>
          </a:blip>
          <a:stretch>
            <a:fillRect/>
          </a:stretch>
        </p:blipFill>
        <p:spPr>
          <a:xfrm>
            <a:off x="2066050" y="1080300"/>
            <a:ext cx="5011876" cy="839396"/>
          </a:xfrm>
          <a:prstGeom prst="rect">
            <a:avLst/>
          </a:prstGeom>
          <a:noFill/>
          <a:ln>
            <a:noFill/>
          </a:ln>
        </p:spPr>
      </p:pic>
      <p:sp>
        <p:nvSpPr>
          <p:cNvPr id="160" name="Google Shape;160;p28"/>
          <p:cNvSpPr txBox="1"/>
          <p:nvPr>
            <p:ph idx="4294967295" type="title"/>
          </p:nvPr>
        </p:nvSpPr>
        <p:spPr>
          <a:xfrm>
            <a:off x="764125" y="310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020">
                <a:solidFill>
                  <a:srgbClr val="990000"/>
                </a:solidFill>
                <a:latin typeface="Press Start 2P"/>
                <a:ea typeface="Press Start 2P"/>
                <a:cs typeface="Press Start 2P"/>
                <a:sym typeface="Press Start 2P"/>
              </a:rPr>
              <a:t>Choose your level of difficulty:</a:t>
            </a:r>
            <a:endParaRPr b="1" sz="2020">
              <a:solidFill>
                <a:srgbClr val="990000"/>
              </a:solidFill>
              <a:latin typeface="Press Start 2P"/>
              <a:ea typeface="Press Start 2P"/>
              <a:cs typeface="Press Start 2P"/>
              <a:sym typeface="Press Start 2P"/>
            </a:endParaRPr>
          </a:p>
        </p:txBody>
      </p:sp>
      <p:pic>
        <p:nvPicPr>
          <p:cNvPr id="161" name="Google Shape;161;p28"/>
          <p:cNvPicPr preferRelativeResize="0"/>
          <p:nvPr/>
        </p:nvPicPr>
        <p:blipFill rotWithShape="1">
          <a:blip r:embed="rId4">
            <a:alphaModFix/>
          </a:blip>
          <a:srcRect b="0" l="93084" r="0" t="90599"/>
          <a:stretch/>
        </p:blipFill>
        <p:spPr>
          <a:xfrm>
            <a:off x="4921351" y="2322557"/>
            <a:ext cx="493087" cy="522710"/>
          </a:xfrm>
          <a:prstGeom prst="rect">
            <a:avLst/>
          </a:prstGeom>
          <a:noFill/>
          <a:ln>
            <a:noFill/>
          </a:ln>
        </p:spPr>
      </p:pic>
      <p:pic>
        <p:nvPicPr>
          <p:cNvPr id="162" name="Google Shape;162;p28"/>
          <p:cNvPicPr preferRelativeResize="0"/>
          <p:nvPr/>
        </p:nvPicPr>
        <p:blipFill rotWithShape="1">
          <a:blip r:embed="rId4">
            <a:alphaModFix/>
          </a:blip>
          <a:srcRect b="0" l="93084" r="0" t="90599"/>
          <a:stretch/>
        </p:blipFill>
        <p:spPr>
          <a:xfrm>
            <a:off x="5510946" y="2322557"/>
            <a:ext cx="493087" cy="522710"/>
          </a:xfrm>
          <a:prstGeom prst="rect">
            <a:avLst/>
          </a:prstGeom>
          <a:noFill/>
          <a:ln>
            <a:noFill/>
          </a:ln>
        </p:spPr>
      </p:pic>
      <p:pic>
        <p:nvPicPr>
          <p:cNvPr id="163" name="Google Shape;163;p28"/>
          <p:cNvPicPr preferRelativeResize="0"/>
          <p:nvPr/>
        </p:nvPicPr>
        <p:blipFill rotWithShape="1">
          <a:blip r:embed="rId4">
            <a:alphaModFix/>
          </a:blip>
          <a:srcRect b="0" l="93084" r="0" t="90599"/>
          <a:stretch/>
        </p:blipFill>
        <p:spPr>
          <a:xfrm>
            <a:off x="4974776" y="1238650"/>
            <a:ext cx="493087" cy="522710"/>
          </a:xfrm>
          <a:prstGeom prst="rect">
            <a:avLst/>
          </a:prstGeom>
          <a:noFill/>
          <a:ln>
            <a:noFill/>
          </a:ln>
        </p:spPr>
      </p:pic>
      <p:pic>
        <p:nvPicPr>
          <p:cNvPr id="164" name="Google Shape;164;p28"/>
          <p:cNvPicPr preferRelativeResize="0"/>
          <p:nvPr/>
        </p:nvPicPr>
        <p:blipFill rotWithShape="1">
          <a:blip r:embed="rId4">
            <a:alphaModFix/>
          </a:blip>
          <a:srcRect b="0" l="93084" r="0" t="90599"/>
          <a:stretch/>
        </p:blipFill>
        <p:spPr>
          <a:xfrm>
            <a:off x="4921351" y="3468739"/>
            <a:ext cx="493087" cy="522710"/>
          </a:xfrm>
          <a:prstGeom prst="rect">
            <a:avLst/>
          </a:prstGeom>
          <a:noFill/>
          <a:ln>
            <a:noFill/>
          </a:ln>
        </p:spPr>
      </p:pic>
      <p:pic>
        <p:nvPicPr>
          <p:cNvPr id="165" name="Google Shape;165;p28"/>
          <p:cNvPicPr preferRelativeResize="0"/>
          <p:nvPr/>
        </p:nvPicPr>
        <p:blipFill rotWithShape="1">
          <a:blip r:embed="rId4">
            <a:alphaModFix/>
          </a:blip>
          <a:srcRect b="0" l="93084" r="0" t="90599"/>
          <a:stretch/>
        </p:blipFill>
        <p:spPr>
          <a:xfrm>
            <a:off x="5510946" y="3468739"/>
            <a:ext cx="493087" cy="522710"/>
          </a:xfrm>
          <a:prstGeom prst="rect">
            <a:avLst/>
          </a:prstGeom>
          <a:noFill/>
          <a:ln>
            <a:noFill/>
          </a:ln>
        </p:spPr>
      </p:pic>
      <p:pic>
        <p:nvPicPr>
          <p:cNvPr id="166" name="Google Shape;166;p28"/>
          <p:cNvPicPr preferRelativeResize="0"/>
          <p:nvPr/>
        </p:nvPicPr>
        <p:blipFill rotWithShape="1">
          <a:blip r:embed="rId4">
            <a:alphaModFix/>
          </a:blip>
          <a:srcRect b="0" l="93084" r="0" t="90599"/>
          <a:stretch/>
        </p:blipFill>
        <p:spPr>
          <a:xfrm>
            <a:off x="6100540" y="3468739"/>
            <a:ext cx="493087" cy="522710"/>
          </a:xfrm>
          <a:prstGeom prst="rect">
            <a:avLst/>
          </a:prstGeom>
          <a:noFill/>
          <a:ln>
            <a:noFill/>
          </a:ln>
        </p:spPr>
      </p:pic>
      <p:sp>
        <p:nvSpPr>
          <p:cNvPr id="167" name="Google Shape;167;p28"/>
          <p:cNvSpPr txBox="1"/>
          <p:nvPr>
            <p:ph idx="4294967295" type="title"/>
          </p:nvPr>
        </p:nvSpPr>
        <p:spPr>
          <a:xfrm>
            <a:off x="2226291" y="1289025"/>
            <a:ext cx="2447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120">
                <a:solidFill>
                  <a:srgbClr val="93C47D"/>
                </a:solidFill>
                <a:latin typeface="Press Start 2P"/>
                <a:ea typeface="Press Start 2P"/>
                <a:cs typeface="Press Start 2P"/>
                <a:sym typeface="Press Start 2P"/>
              </a:rPr>
              <a:t>Beginner</a:t>
            </a:r>
            <a:endParaRPr b="1" sz="2120">
              <a:solidFill>
                <a:srgbClr val="93C47D"/>
              </a:solidFill>
              <a:latin typeface="Press Start 2P"/>
              <a:ea typeface="Press Start 2P"/>
              <a:cs typeface="Press Start 2P"/>
              <a:sym typeface="Press Start 2P"/>
            </a:endParaRPr>
          </a:p>
        </p:txBody>
      </p:sp>
      <p:sp>
        <p:nvSpPr>
          <p:cNvPr id="168" name="Google Shape;168;p28"/>
          <p:cNvSpPr txBox="1"/>
          <p:nvPr>
            <p:ph idx="4294967295" type="title"/>
          </p:nvPr>
        </p:nvSpPr>
        <p:spPr>
          <a:xfrm>
            <a:off x="2160616" y="2398763"/>
            <a:ext cx="2447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120">
                <a:solidFill>
                  <a:srgbClr val="F6B26B"/>
                </a:solidFill>
                <a:latin typeface="Press Start 2P"/>
                <a:ea typeface="Press Start 2P"/>
                <a:cs typeface="Press Start 2P"/>
                <a:sym typeface="Press Start 2P"/>
              </a:rPr>
              <a:t>Advanced</a:t>
            </a:r>
            <a:endParaRPr b="1" sz="2120">
              <a:solidFill>
                <a:srgbClr val="F6B26B"/>
              </a:solidFill>
              <a:latin typeface="Press Start 2P"/>
              <a:ea typeface="Press Start 2P"/>
              <a:cs typeface="Press Start 2P"/>
              <a:sym typeface="Press Start 2P"/>
            </a:endParaRPr>
          </a:p>
        </p:txBody>
      </p:sp>
      <p:sp>
        <p:nvSpPr>
          <p:cNvPr id="169" name="Google Shape;169;p28"/>
          <p:cNvSpPr txBox="1"/>
          <p:nvPr>
            <p:ph idx="4294967295" type="title"/>
          </p:nvPr>
        </p:nvSpPr>
        <p:spPr>
          <a:xfrm>
            <a:off x="2160616" y="3539600"/>
            <a:ext cx="2447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120">
                <a:solidFill>
                  <a:srgbClr val="E06666"/>
                </a:solidFill>
                <a:latin typeface="Press Start 2P"/>
                <a:ea typeface="Press Start 2P"/>
                <a:cs typeface="Press Start 2P"/>
                <a:sym typeface="Press Start 2P"/>
              </a:rPr>
              <a:t>Expert</a:t>
            </a:r>
            <a:endParaRPr b="1" sz="2120">
              <a:solidFill>
                <a:srgbClr val="E06666"/>
              </a:solidFill>
              <a:latin typeface="Press Start 2P"/>
              <a:ea typeface="Press Start 2P"/>
              <a:cs typeface="Press Start 2P"/>
              <a:sym typeface="Press Start 2P"/>
            </a:endParaRPr>
          </a:p>
        </p:txBody>
      </p:sp>
      <p:sp>
        <p:nvSpPr>
          <p:cNvPr id="170" name="Google Shape;170;p28"/>
          <p:cNvSpPr txBox="1"/>
          <p:nvPr>
            <p:ph idx="4294967295" type="title"/>
          </p:nvPr>
        </p:nvSpPr>
        <p:spPr>
          <a:xfrm>
            <a:off x="1879050" y="4422475"/>
            <a:ext cx="5258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1220">
                <a:solidFill>
                  <a:srgbClr val="990000"/>
                </a:solidFill>
                <a:latin typeface="Press Start 2P"/>
                <a:ea typeface="Press Start 2P"/>
                <a:cs typeface="Press Start 2P"/>
                <a:sym typeface="Press Start 2P"/>
              </a:rPr>
              <a:t>You may choose more than one level of difficulty.</a:t>
            </a:r>
            <a:endParaRPr b="1" sz="1220">
              <a:solidFill>
                <a:srgbClr val="990000"/>
              </a:solidFill>
              <a:latin typeface="Press Start 2P"/>
              <a:ea typeface="Press Start 2P"/>
              <a:cs typeface="Press Start 2P"/>
              <a:sym typeface="Press Start 2P"/>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29"/>
          <p:cNvPicPr preferRelativeResize="0"/>
          <p:nvPr/>
        </p:nvPicPr>
        <p:blipFill>
          <a:blip r:embed="rId3">
            <a:alphaModFix/>
          </a:blip>
          <a:stretch>
            <a:fillRect/>
          </a:stretch>
        </p:blipFill>
        <p:spPr>
          <a:xfrm>
            <a:off x="450625" y="3305600"/>
            <a:ext cx="4311926" cy="839400"/>
          </a:xfrm>
          <a:prstGeom prst="rect">
            <a:avLst/>
          </a:prstGeom>
          <a:noFill/>
          <a:ln>
            <a:noFill/>
          </a:ln>
        </p:spPr>
      </p:pic>
      <p:pic>
        <p:nvPicPr>
          <p:cNvPr id="176" name="Google Shape;176;p29"/>
          <p:cNvPicPr preferRelativeResize="0"/>
          <p:nvPr/>
        </p:nvPicPr>
        <p:blipFill>
          <a:blip r:embed="rId3">
            <a:alphaModFix/>
          </a:blip>
          <a:stretch>
            <a:fillRect/>
          </a:stretch>
        </p:blipFill>
        <p:spPr>
          <a:xfrm>
            <a:off x="450625" y="2085375"/>
            <a:ext cx="4311926" cy="839400"/>
          </a:xfrm>
          <a:prstGeom prst="rect">
            <a:avLst/>
          </a:prstGeom>
          <a:noFill/>
          <a:ln>
            <a:noFill/>
          </a:ln>
        </p:spPr>
      </p:pic>
      <p:pic>
        <p:nvPicPr>
          <p:cNvPr id="177" name="Google Shape;177;p29"/>
          <p:cNvPicPr preferRelativeResize="0"/>
          <p:nvPr/>
        </p:nvPicPr>
        <p:blipFill>
          <a:blip r:embed="rId3">
            <a:alphaModFix/>
          </a:blip>
          <a:stretch>
            <a:fillRect/>
          </a:stretch>
        </p:blipFill>
        <p:spPr>
          <a:xfrm>
            <a:off x="450625" y="998500"/>
            <a:ext cx="4311926" cy="839400"/>
          </a:xfrm>
          <a:prstGeom prst="rect">
            <a:avLst/>
          </a:prstGeom>
          <a:noFill/>
          <a:ln>
            <a:noFill/>
          </a:ln>
        </p:spPr>
      </p:pic>
      <p:pic>
        <p:nvPicPr>
          <p:cNvPr id="178" name="Google Shape;178;p29"/>
          <p:cNvPicPr preferRelativeResize="0"/>
          <p:nvPr/>
        </p:nvPicPr>
        <p:blipFill>
          <a:blip r:embed="rId4">
            <a:alphaModFix/>
          </a:blip>
          <a:stretch>
            <a:fillRect/>
          </a:stretch>
        </p:blipFill>
        <p:spPr>
          <a:xfrm>
            <a:off x="3065500" y="4683762"/>
            <a:ext cx="1632896" cy="333450"/>
          </a:xfrm>
          <a:prstGeom prst="rect">
            <a:avLst/>
          </a:prstGeom>
          <a:noFill/>
          <a:ln>
            <a:noFill/>
          </a:ln>
        </p:spPr>
      </p:pic>
      <p:sp>
        <p:nvSpPr>
          <p:cNvPr id="179" name="Google Shape;179;p29"/>
          <p:cNvSpPr txBox="1"/>
          <p:nvPr>
            <p:ph idx="4294967295" type="title"/>
          </p:nvPr>
        </p:nvSpPr>
        <p:spPr>
          <a:xfrm>
            <a:off x="1726250" y="1131850"/>
            <a:ext cx="30363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93C47D"/>
                </a:solidFill>
                <a:latin typeface="Press Start 2P"/>
                <a:ea typeface="Press Start 2P"/>
                <a:cs typeface="Press Start 2P"/>
                <a:sym typeface="Press Start 2P"/>
              </a:rPr>
              <a:t>Identity the colors of this plant.</a:t>
            </a:r>
            <a:endParaRPr b="1" sz="1120">
              <a:solidFill>
                <a:srgbClr val="93C47D"/>
              </a:solidFill>
              <a:latin typeface="Press Start 2P"/>
              <a:ea typeface="Press Start 2P"/>
              <a:cs typeface="Press Start 2P"/>
              <a:sym typeface="Press Start 2P"/>
            </a:endParaRPr>
          </a:p>
        </p:txBody>
      </p:sp>
      <p:sp>
        <p:nvSpPr>
          <p:cNvPr id="180" name="Google Shape;180;p29"/>
          <p:cNvSpPr txBox="1"/>
          <p:nvPr>
            <p:ph idx="4294967295" type="title"/>
          </p:nvPr>
        </p:nvSpPr>
        <p:spPr>
          <a:xfrm>
            <a:off x="1726249" y="2248250"/>
            <a:ext cx="28458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F6B26B"/>
                </a:solidFill>
                <a:latin typeface="Press Start 2P"/>
                <a:ea typeface="Press Start 2P"/>
                <a:cs typeface="Press Start 2P"/>
                <a:sym typeface="Press Start 2P"/>
              </a:rPr>
              <a:t>Guess the </a:t>
            </a:r>
            <a:r>
              <a:rPr b="1" lang="en" sz="1120">
                <a:solidFill>
                  <a:srgbClr val="F6B26B"/>
                </a:solidFill>
                <a:latin typeface="Press Start 2P"/>
                <a:ea typeface="Press Start 2P"/>
                <a:cs typeface="Press Start 2P"/>
                <a:sym typeface="Press Start 2P"/>
              </a:rPr>
              <a:t>name of this plant.</a:t>
            </a:r>
            <a:endParaRPr b="1" sz="1120">
              <a:solidFill>
                <a:srgbClr val="F6B26B"/>
              </a:solidFill>
              <a:latin typeface="Press Start 2P"/>
              <a:ea typeface="Press Start 2P"/>
              <a:cs typeface="Press Start 2P"/>
              <a:sym typeface="Press Start 2P"/>
            </a:endParaRPr>
          </a:p>
        </p:txBody>
      </p:sp>
      <p:sp>
        <p:nvSpPr>
          <p:cNvPr id="181" name="Google Shape;181;p29"/>
          <p:cNvSpPr txBox="1"/>
          <p:nvPr>
            <p:ph idx="4294967295" type="title"/>
          </p:nvPr>
        </p:nvSpPr>
        <p:spPr>
          <a:xfrm>
            <a:off x="1726250" y="3438950"/>
            <a:ext cx="27744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E06666"/>
                </a:solidFill>
                <a:latin typeface="Press Start 2P"/>
                <a:ea typeface="Press Start 2P"/>
                <a:cs typeface="Press Start 2P"/>
                <a:sym typeface="Press Start 2P"/>
              </a:rPr>
              <a:t>Guess the </a:t>
            </a:r>
            <a:r>
              <a:rPr b="1" lang="en" sz="1120">
                <a:solidFill>
                  <a:srgbClr val="E06666"/>
                </a:solidFill>
                <a:latin typeface="Press Start 2P"/>
                <a:ea typeface="Press Start 2P"/>
                <a:cs typeface="Press Start 2P"/>
                <a:sym typeface="Press Start 2P"/>
              </a:rPr>
              <a:t>size of this plant’s seed.</a:t>
            </a:r>
            <a:endParaRPr b="1" sz="1120">
              <a:solidFill>
                <a:srgbClr val="E06666"/>
              </a:solidFill>
              <a:latin typeface="Press Start 2P"/>
              <a:ea typeface="Press Start 2P"/>
              <a:cs typeface="Press Start 2P"/>
              <a:sym typeface="Press Start 2P"/>
            </a:endParaRPr>
          </a:p>
        </p:txBody>
      </p:sp>
      <p:pic>
        <p:nvPicPr>
          <p:cNvPr id="182" name="Google Shape;182;p29"/>
          <p:cNvPicPr preferRelativeResize="0"/>
          <p:nvPr/>
        </p:nvPicPr>
        <p:blipFill>
          <a:blip r:embed="rId5">
            <a:alphaModFix/>
          </a:blip>
          <a:stretch>
            <a:fillRect/>
          </a:stretch>
        </p:blipFill>
        <p:spPr>
          <a:xfrm>
            <a:off x="484313" y="4683759"/>
            <a:ext cx="1628527" cy="333450"/>
          </a:xfrm>
          <a:prstGeom prst="rect">
            <a:avLst/>
          </a:prstGeom>
          <a:noFill/>
          <a:ln>
            <a:noFill/>
          </a:ln>
        </p:spPr>
      </p:pic>
      <p:pic>
        <p:nvPicPr>
          <p:cNvPr id="183" name="Google Shape;183;p29"/>
          <p:cNvPicPr preferRelativeResize="0"/>
          <p:nvPr/>
        </p:nvPicPr>
        <p:blipFill>
          <a:blip r:embed="rId6">
            <a:alphaModFix/>
          </a:blip>
          <a:stretch>
            <a:fillRect/>
          </a:stretch>
        </p:blipFill>
        <p:spPr>
          <a:xfrm>
            <a:off x="5673750" y="998500"/>
            <a:ext cx="2774399" cy="3798134"/>
          </a:xfrm>
          <a:prstGeom prst="rect">
            <a:avLst/>
          </a:prstGeom>
          <a:noFill/>
          <a:ln>
            <a:noFill/>
          </a:ln>
        </p:spPr>
      </p:pic>
      <p:pic>
        <p:nvPicPr>
          <p:cNvPr id="184" name="Google Shape;184;p29"/>
          <p:cNvPicPr preferRelativeResize="0"/>
          <p:nvPr/>
        </p:nvPicPr>
        <p:blipFill rotWithShape="1">
          <a:blip r:embed="rId7">
            <a:alphaModFix/>
          </a:blip>
          <a:srcRect b="0" l="93084" r="0" t="90599"/>
          <a:stretch/>
        </p:blipFill>
        <p:spPr>
          <a:xfrm>
            <a:off x="972601" y="2338347"/>
            <a:ext cx="314557" cy="333458"/>
          </a:xfrm>
          <a:prstGeom prst="rect">
            <a:avLst/>
          </a:prstGeom>
          <a:noFill/>
          <a:ln>
            <a:noFill/>
          </a:ln>
        </p:spPr>
      </p:pic>
      <p:pic>
        <p:nvPicPr>
          <p:cNvPr id="185" name="Google Shape;185;p29"/>
          <p:cNvPicPr preferRelativeResize="0"/>
          <p:nvPr/>
        </p:nvPicPr>
        <p:blipFill rotWithShape="1">
          <a:blip r:embed="rId7">
            <a:alphaModFix/>
          </a:blip>
          <a:srcRect b="0" l="93084" r="0" t="90599"/>
          <a:stretch/>
        </p:blipFill>
        <p:spPr>
          <a:xfrm>
            <a:off x="605197" y="2338347"/>
            <a:ext cx="314557" cy="333458"/>
          </a:xfrm>
          <a:prstGeom prst="rect">
            <a:avLst/>
          </a:prstGeom>
          <a:noFill/>
          <a:ln>
            <a:noFill/>
          </a:ln>
        </p:spPr>
      </p:pic>
      <p:pic>
        <p:nvPicPr>
          <p:cNvPr id="186" name="Google Shape;186;p29"/>
          <p:cNvPicPr preferRelativeResize="0"/>
          <p:nvPr/>
        </p:nvPicPr>
        <p:blipFill rotWithShape="1">
          <a:blip r:embed="rId7">
            <a:alphaModFix/>
          </a:blip>
          <a:srcRect b="0" l="93084" r="0" t="90599"/>
          <a:stretch/>
        </p:blipFill>
        <p:spPr>
          <a:xfrm>
            <a:off x="605201" y="1208050"/>
            <a:ext cx="314557" cy="333458"/>
          </a:xfrm>
          <a:prstGeom prst="rect">
            <a:avLst/>
          </a:prstGeom>
          <a:noFill/>
          <a:ln>
            <a:noFill/>
          </a:ln>
        </p:spPr>
      </p:pic>
      <p:pic>
        <p:nvPicPr>
          <p:cNvPr id="187" name="Google Shape;187;p29"/>
          <p:cNvPicPr preferRelativeResize="0"/>
          <p:nvPr/>
        </p:nvPicPr>
        <p:blipFill rotWithShape="1">
          <a:blip r:embed="rId7">
            <a:alphaModFix/>
          </a:blip>
          <a:srcRect b="0" l="93084" r="0" t="90599"/>
          <a:stretch/>
        </p:blipFill>
        <p:spPr>
          <a:xfrm>
            <a:off x="1336326" y="3558569"/>
            <a:ext cx="314557" cy="333458"/>
          </a:xfrm>
          <a:prstGeom prst="rect">
            <a:avLst/>
          </a:prstGeom>
          <a:noFill/>
          <a:ln>
            <a:noFill/>
          </a:ln>
        </p:spPr>
      </p:pic>
      <p:pic>
        <p:nvPicPr>
          <p:cNvPr id="188" name="Google Shape;188;p29"/>
          <p:cNvPicPr preferRelativeResize="0"/>
          <p:nvPr/>
        </p:nvPicPr>
        <p:blipFill rotWithShape="1">
          <a:blip r:embed="rId7">
            <a:alphaModFix/>
          </a:blip>
          <a:srcRect b="0" l="93084" r="0" t="90599"/>
          <a:stretch/>
        </p:blipFill>
        <p:spPr>
          <a:xfrm>
            <a:off x="605197" y="3558569"/>
            <a:ext cx="314557" cy="333458"/>
          </a:xfrm>
          <a:prstGeom prst="rect">
            <a:avLst/>
          </a:prstGeom>
          <a:noFill/>
          <a:ln>
            <a:noFill/>
          </a:ln>
        </p:spPr>
      </p:pic>
      <p:pic>
        <p:nvPicPr>
          <p:cNvPr id="189" name="Google Shape;189;p29"/>
          <p:cNvPicPr preferRelativeResize="0"/>
          <p:nvPr/>
        </p:nvPicPr>
        <p:blipFill rotWithShape="1">
          <a:blip r:embed="rId7">
            <a:alphaModFix/>
          </a:blip>
          <a:srcRect b="0" l="93084" r="0" t="90599"/>
          <a:stretch/>
        </p:blipFill>
        <p:spPr>
          <a:xfrm>
            <a:off x="981319" y="3558569"/>
            <a:ext cx="314557" cy="333458"/>
          </a:xfrm>
          <a:prstGeom prst="rect">
            <a:avLst/>
          </a:prstGeom>
          <a:noFill/>
          <a:ln>
            <a:noFill/>
          </a:ln>
        </p:spPr>
      </p:pic>
      <p:pic>
        <p:nvPicPr>
          <p:cNvPr id="190" name="Google Shape;190;p29"/>
          <p:cNvPicPr preferRelativeResize="0"/>
          <p:nvPr/>
        </p:nvPicPr>
        <p:blipFill>
          <a:blip r:embed="rId3">
            <a:alphaModFix/>
          </a:blip>
          <a:stretch>
            <a:fillRect/>
          </a:stretch>
        </p:blipFill>
        <p:spPr>
          <a:xfrm>
            <a:off x="2884375" y="134703"/>
            <a:ext cx="3375252" cy="657050"/>
          </a:xfrm>
          <a:prstGeom prst="rect">
            <a:avLst/>
          </a:prstGeom>
          <a:noFill/>
          <a:ln>
            <a:noFill/>
          </a:ln>
        </p:spPr>
      </p:pic>
      <p:sp>
        <p:nvSpPr>
          <p:cNvPr id="191" name="Google Shape;191;p29"/>
          <p:cNvSpPr txBox="1"/>
          <p:nvPr>
            <p:ph idx="4294967295" type="title"/>
          </p:nvPr>
        </p:nvSpPr>
        <p:spPr>
          <a:xfrm>
            <a:off x="3263800" y="253075"/>
            <a:ext cx="2774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020">
                <a:solidFill>
                  <a:srgbClr val="990000"/>
                </a:solidFill>
                <a:latin typeface="Press Start 2P"/>
                <a:ea typeface="Press Start 2P"/>
                <a:cs typeface="Press Start 2P"/>
                <a:sym typeface="Press Start 2P"/>
              </a:rPr>
              <a:t>Questions:</a:t>
            </a:r>
            <a:endParaRPr b="1" sz="2020">
              <a:solidFill>
                <a:srgbClr val="990000"/>
              </a:solidFill>
              <a:latin typeface="Press Start 2P"/>
              <a:ea typeface="Press Start 2P"/>
              <a:cs typeface="Press Start 2P"/>
              <a:sym typeface="Press Start 2P"/>
            </a:endParaRPr>
          </a:p>
        </p:txBody>
      </p:sp>
      <p:pic>
        <p:nvPicPr>
          <p:cNvPr id="192" name="Google Shape;192;p29"/>
          <p:cNvPicPr preferRelativeResize="0"/>
          <p:nvPr/>
        </p:nvPicPr>
        <p:blipFill>
          <a:blip r:embed="rId8">
            <a:alphaModFix/>
          </a:blip>
          <a:stretch>
            <a:fillRect/>
          </a:stretch>
        </p:blipFill>
        <p:spPr>
          <a:xfrm>
            <a:off x="5978685" y="1195969"/>
            <a:ext cx="2268224" cy="340318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30"/>
          <p:cNvPicPr preferRelativeResize="0"/>
          <p:nvPr/>
        </p:nvPicPr>
        <p:blipFill>
          <a:blip r:embed="rId3">
            <a:alphaModFix/>
          </a:blip>
          <a:stretch>
            <a:fillRect/>
          </a:stretch>
        </p:blipFill>
        <p:spPr>
          <a:xfrm>
            <a:off x="5030800" y="992975"/>
            <a:ext cx="2774399" cy="3798113"/>
          </a:xfrm>
          <a:prstGeom prst="rect">
            <a:avLst/>
          </a:prstGeom>
          <a:noFill/>
          <a:ln>
            <a:noFill/>
          </a:ln>
        </p:spPr>
      </p:pic>
      <p:pic>
        <p:nvPicPr>
          <p:cNvPr id="198" name="Google Shape;198;p30"/>
          <p:cNvPicPr preferRelativeResize="0"/>
          <p:nvPr/>
        </p:nvPicPr>
        <p:blipFill rotWithShape="1">
          <a:blip r:embed="rId4">
            <a:alphaModFix/>
          </a:blip>
          <a:srcRect b="47821" l="31613" r="34956" t="0"/>
          <a:stretch/>
        </p:blipFill>
        <p:spPr>
          <a:xfrm>
            <a:off x="5610621" y="1786625"/>
            <a:ext cx="1648548" cy="1708775"/>
          </a:xfrm>
          <a:prstGeom prst="rect">
            <a:avLst/>
          </a:prstGeom>
          <a:noFill/>
          <a:ln>
            <a:noFill/>
          </a:ln>
        </p:spPr>
      </p:pic>
      <p:pic>
        <p:nvPicPr>
          <p:cNvPr id="199" name="Google Shape;199;p30"/>
          <p:cNvPicPr preferRelativeResize="0"/>
          <p:nvPr/>
        </p:nvPicPr>
        <p:blipFill>
          <a:blip r:embed="rId5">
            <a:alphaModFix/>
          </a:blip>
          <a:stretch>
            <a:fillRect/>
          </a:stretch>
        </p:blipFill>
        <p:spPr>
          <a:xfrm>
            <a:off x="1208775" y="992975"/>
            <a:ext cx="2774399" cy="3798103"/>
          </a:xfrm>
          <a:prstGeom prst="rect">
            <a:avLst/>
          </a:prstGeom>
          <a:noFill/>
          <a:ln>
            <a:noFill/>
          </a:ln>
        </p:spPr>
      </p:pic>
      <p:pic>
        <p:nvPicPr>
          <p:cNvPr id="200" name="Google Shape;200;p30"/>
          <p:cNvPicPr preferRelativeResize="0"/>
          <p:nvPr/>
        </p:nvPicPr>
        <p:blipFill rotWithShape="1">
          <a:blip r:embed="rId6">
            <a:alphaModFix/>
          </a:blip>
          <a:srcRect b="0" l="93084" r="0" t="90599"/>
          <a:stretch/>
        </p:blipFill>
        <p:spPr>
          <a:xfrm>
            <a:off x="5892451" y="1122457"/>
            <a:ext cx="314557" cy="333458"/>
          </a:xfrm>
          <a:prstGeom prst="rect">
            <a:avLst/>
          </a:prstGeom>
          <a:noFill/>
          <a:ln>
            <a:noFill/>
          </a:ln>
        </p:spPr>
      </p:pic>
      <p:pic>
        <p:nvPicPr>
          <p:cNvPr id="201" name="Google Shape;201;p30"/>
          <p:cNvPicPr preferRelativeResize="0"/>
          <p:nvPr/>
        </p:nvPicPr>
        <p:blipFill rotWithShape="1">
          <a:blip r:embed="rId6">
            <a:alphaModFix/>
          </a:blip>
          <a:srcRect b="0" l="93084" r="0" t="90599"/>
          <a:stretch/>
        </p:blipFill>
        <p:spPr>
          <a:xfrm>
            <a:off x="5161322" y="1122457"/>
            <a:ext cx="314557" cy="333458"/>
          </a:xfrm>
          <a:prstGeom prst="rect">
            <a:avLst/>
          </a:prstGeom>
          <a:noFill/>
          <a:ln>
            <a:noFill/>
          </a:ln>
        </p:spPr>
      </p:pic>
      <p:pic>
        <p:nvPicPr>
          <p:cNvPr id="202" name="Google Shape;202;p30"/>
          <p:cNvPicPr preferRelativeResize="0"/>
          <p:nvPr/>
        </p:nvPicPr>
        <p:blipFill rotWithShape="1">
          <a:blip r:embed="rId6">
            <a:alphaModFix/>
          </a:blip>
          <a:srcRect b="0" l="93084" r="0" t="90599"/>
          <a:stretch/>
        </p:blipFill>
        <p:spPr>
          <a:xfrm>
            <a:off x="5537444" y="1122457"/>
            <a:ext cx="314557" cy="333458"/>
          </a:xfrm>
          <a:prstGeom prst="rect">
            <a:avLst/>
          </a:prstGeom>
          <a:noFill/>
          <a:ln>
            <a:noFill/>
          </a:ln>
        </p:spPr>
      </p:pic>
      <p:pic>
        <p:nvPicPr>
          <p:cNvPr id="203" name="Google Shape;203;p30"/>
          <p:cNvPicPr preferRelativeResize="0"/>
          <p:nvPr/>
        </p:nvPicPr>
        <p:blipFill rotWithShape="1">
          <a:blip r:embed="rId6">
            <a:alphaModFix/>
          </a:blip>
          <a:srcRect b="0" l="93084" r="0" t="90599"/>
          <a:stretch/>
        </p:blipFill>
        <p:spPr>
          <a:xfrm>
            <a:off x="1750476" y="1122460"/>
            <a:ext cx="314557" cy="333458"/>
          </a:xfrm>
          <a:prstGeom prst="rect">
            <a:avLst/>
          </a:prstGeom>
          <a:noFill/>
          <a:ln>
            <a:noFill/>
          </a:ln>
        </p:spPr>
      </p:pic>
      <p:pic>
        <p:nvPicPr>
          <p:cNvPr id="204" name="Google Shape;204;p30"/>
          <p:cNvPicPr preferRelativeResize="0"/>
          <p:nvPr/>
        </p:nvPicPr>
        <p:blipFill rotWithShape="1">
          <a:blip r:embed="rId6">
            <a:alphaModFix/>
          </a:blip>
          <a:srcRect b="0" l="93084" r="0" t="90599"/>
          <a:stretch/>
        </p:blipFill>
        <p:spPr>
          <a:xfrm>
            <a:off x="1383072" y="1122460"/>
            <a:ext cx="314557" cy="333458"/>
          </a:xfrm>
          <a:prstGeom prst="rect">
            <a:avLst/>
          </a:prstGeom>
          <a:noFill/>
          <a:ln>
            <a:noFill/>
          </a:ln>
        </p:spPr>
      </p:pic>
      <p:sp>
        <p:nvSpPr>
          <p:cNvPr id="205" name="Google Shape;205;p30"/>
          <p:cNvSpPr txBox="1"/>
          <p:nvPr>
            <p:ph idx="4294967295" type="title"/>
          </p:nvPr>
        </p:nvSpPr>
        <p:spPr>
          <a:xfrm>
            <a:off x="2070425" y="4328125"/>
            <a:ext cx="1947000" cy="333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F6B26B"/>
                </a:solidFill>
                <a:latin typeface="Press Start 2P"/>
                <a:ea typeface="Press Start 2P"/>
                <a:cs typeface="Press Start 2P"/>
                <a:sym typeface="Press Start 2P"/>
              </a:rPr>
              <a:t>APPLE</a:t>
            </a:r>
            <a:endParaRPr b="1" sz="1120">
              <a:solidFill>
                <a:srgbClr val="F6B26B"/>
              </a:solidFill>
              <a:latin typeface="Press Start 2P"/>
              <a:ea typeface="Press Start 2P"/>
              <a:cs typeface="Press Start 2P"/>
              <a:sym typeface="Press Start 2P"/>
            </a:endParaRPr>
          </a:p>
        </p:txBody>
      </p:sp>
      <p:sp>
        <p:nvSpPr>
          <p:cNvPr id="206" name="Google Shape;206;p30"/>
          <p:cNvSpPr txBox="1"/>
          <p:nvPr>
            <p:ph idx="4294967295" type="title"/>
          </p:nvPr>
        </p:nvSpPr>
        <p:spPr>
          <a:xfrm>
            <a:off x="5166100" y="3923175"/>
            <a:ext cx="2639100" cy="791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E06666"/>
                </a:solidFill>
                <a:latin typeface="Press Start 2P"/>
                <a:ea typeface="Press Start 2P"/>
                <a:cs typeface="Press Start 2P"/>
                <a:sym typeface="Press Start 2P"/>
              </a:rPr>
              <a:t>An apple seed </a:t>
            </a:r>
            <a:r>
              <a:rPr b="1" lang="en" sz="1120">
                <a:solidFill>
                  <a:srgbClr val="E06666"/>
                </a:solidFill>
                <a:latin typeface="Press Start 2P"/>
                <a:ea typeface="Press Start 2P"/>
                <a:cs typeface="Press Start 2P"/>
                <a:sym typeface="Press Start 2P"/>
              </a:rPr>
              <a:t>is usually less than 0.5 inches. </a:t>
            </a:r>
            <a:endParaRPr b="1" sz="1120">
              <a:solidFill>
                <a:srgbClr val="E06666"/>
              </a:solidFill>
              <a:latin typeface="Press Start 2P"/>
              <a:ea typeface="Press Start 2P"/>
              <a:cs typeface="Press Start 2P"/>
              <a:sym typeface="Press Start 2P"/>
            </a:endParaRPr>
          </a:p>
        </p:txBody>
      </p:sp>
      <p:pic>
        <p:nvPicPr>
          <p:cNvPr id="207" name="Google Shape;207;p30"/>
          <p:cNvPicPr preferRelativeResize="0"/>
          <p:nvPr/>
        </p:nvPicPr>
        <p:blipFill>
          <a:blip r:embed="rId7">
            <a:alphaModFix/>
          </a:blip>
          <a:stretch>
            <a:fillRect/>
          </a:stretch>
        </p:blipFill>
        <p:spPr>
          <a:xfrm>
            <a:off x="2884375" y="134703"/>
            <a:ext cx="3375252" cy="657050"/>
          </a:xfrm>
          <a:prstGeom prst="rect">
            <a:avLst/>
          </a:prstGeom>
          <a:noFill/>
          <a:ln>
            <a:noFill/>
          </a:ln>
        </p:spPr>
      </p:pic>
      <p:sp>
        <p:nvSpPr>
          <p:cNvPr id="208" name="Google Shape;208;p30"/>
          <p:cNvSpPr txBox="1"/>
          <p:nvPr>
            <p:ph idx="4294967295" type="title"/>
          </p:nvPr>
        </p:nvSpPr>
        <p:spPr>
          <a:xfrm>
            <a:off x="3430050" y="253075"/>
            <a:ext cx="2283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020">
                <a:solidFill>
                  <a:srgbClr val="990000"/>
                </a:solidFill>
                <a:latin typeface="Press Start 2P"/>
                <a:ea typeface="Press Start 2P"/>
                <a:cs typeface="Press Start 2P"/>
                <a:sym typeface="Press Start 2P"/>
              </a:rPr>
              <a:t>Answers:</a:t>
            </a:r>
            <a:endParaRPr b="1" sz="2020">
              <a:solidFill>
                <a:srgbClr val="990000"/>
              </a:solidFill>
              <a:latin typeface="Press Start 2P"/>
              <a:ea typeface="Press Start 2P"/>
              <a:cs typeface="Press Start 2P"/>
              <a:sym typeface="Press Start 2P"/>
            </a:endParaRPr>
          </a:p>
        </p:txBody>
      </p:sp>
      <p:cxnSp>
        <p:nvCxnSpPr>
          <p:cNvPr id="209" name="Google Shape;209;p30"/>
          <p:cNvCxnSpPr/>
          <p:nvPr/>
        </p:nvCxnSpPr>
        <p:spPr>
          <a:xfrm flipH="1" rot="10800000">
            <a:off x="5475875" y="2990825"/>
            <a:ext cx="776100" cy="531900"/>
          </a:xfrm>
          <a:prstGeom prst="straightConnector1">
            <a:avLst/>
          </a:prstGeom>
          <a:noFill/>
          <a:ln cap="flat" cmpd="sng" w="28575">
            <a:solidFill>
              <a:srgbClr val="5B0F00"/>
            </a:solidFill>
            <a:prstDash val="solid"/>
            <a:round/>
            <a:headEnd len="med" w="med" type="none"/>
            <a:tailEnd len="med" w="med" type="stealth"/>
          </a:ln>
        </p:spPr>
      </p:cxnSp>
      <p:sp>
        <p:nvSpPr>
          <p:cNvPr id="210" name="Google Shape;210;p30"/>
          <p:cNvSpPr/>
          <p:nvPr/>
        </p:nvSpPr>
        <p:spPr>
          <a:xfrm>
            <a:off x="6154700" y="2523225"/>
            <a:ext cx="560400" cy="438900"/>
          </a:xfrm>
          <a:prstGeom prst="ellipse">
            <a:avLst/>
          </a:prstGeom>
          <a:noFill/>
          <a:ln cap="flat" cmpd="sng" w="19050">
            <a:solidFill>
              <a:srgbClr val="8520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11" name="Google Shape;211;p30"/>
          <p:cNvPicPr preferRelativeResize="0"/>
          <p:nvPr/>
        </p:nvPicPr>
        <p:blipFill>
          <a:blip r:embed="rId8">
            <a:alphaModFix/>
          </a:blip>
          <a:stretch>
            <a:fillRect/>
          </a:stretch>
        </p:blipFill>
        <p:spPr>
          <a:xfrm>
            <a:off x="1701575" y="1530374"/>
            <a:ext cx="1788792" cy="268384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31"/>
          <p:cNvPicPr preferRelativeResize="0"/>
          <p:nvPr/>
        </p:nvPicPr>
        <p:blipFill>
          <a:blip r:embed="rId3">
            <a:alphaModFix/>
          </a:blip>
          <a:stretch>
            <a:fillRect/>
          </a:stretch>
        </p:blipFill>
        <p:spPr>
          <a:xfrm>
            <a:off x="5673750" y="998500"/>
            <a:ext cx="2774399" cy="3798134"/>
          </a:xfrm>
          <a:prstGeom prst="rect">
            <a:avLst/>
          </a:prstGeom>
          <a:noFill/>
          <a:ln>
            <a:noFill/>
          </a:ln>
        </p:spPr>
      </p:pic>
      <p:pic>
        <p:nvPicPr>
          <p:cNvPr id="217" name="Google Shape;217;p31"/>
          <p:cNvPicPr preferRelativeResize="0"/>
          <p:nvPr/>
        </p:nvPicPr>
        <p:blipFill rotWithShape="1">
          <a:blip r:embed="rId4">
            <a:alphaModFix/>
          </a:blip>
          <a:srcRect b="0" l="0" r="0" t="13164"/>
          <a:stretch/>
        </p:blipFill>
        <p:spPr>
          <a:xfrm>
            <a:off x="5835800" y="1208050"/>
            <a:ext cx="2301775" cy="3301125"/>
          </a:xfrm>
          <a:prstGeom prst="rect">
            <a:avLst/>
          </a:prstGeom>
          <a:noFill/>
          <a:ln>
            <a:noFill/>
          </a:ln>
        </p:spPr>
      </p:pic>
      <p:pic>
        <p:nvPicPr>
          <p:cNvPr id="218" name="Google Shape;218;p31"/>
          <p:cNvPicPr preferRelativeResize="0"/>
          <p:nvPr/>
        </p:nvPicPr>
        <p:blipFill>
          <a:blip r:embed="rId5">
            <a:alphaModFix/>
          </a:blip>
          <a:stretch>
            <a:fillRect/>
          </a:stretch>
        </p:blipFill>
        <p:spPr>
          <a:xfrm>
            <a:off x="7818025" y="273846"/>
            <a:ext cx="1283994" cy="1730875"/>
          </a:xfrm>
          <a:prstGeom prst="rect">
            <a:avLst/>
          </a:prstGeom>
          <a:noFill/>
          <a:ln>
            <a:noFill/>
          </a:ln>
        </p:spPr>
      </p:pic>
      <p:sp>
        <p:nvSpPr>
          <p:cNvPr id="219" name="Google Shape;219;p31"/>
          <p:cNvSpPr txBox="1"/>
          <p:nvPr>
            <p:ph idx="4294967295" type="title"/>
          </p:nvPr>
        </p:nvSpPr>
        <p:spPr>
          <a:xfrm>
            <a:off x="7915075" y="612850"/>
            <a:ext cx="11145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990"/>
              <a:buNone/>
            </a:pPr>
            <a:r>
              <a:rPr lang="en" sz="820">
                <a:solidFill>
                  <a:srgbClr val="660000"/>
                </a:solidFill>
                <a:latin typeface="Press Start 2P"/>
                <a:ea typeface="Press Start 2P"/>
                <a:cs typeface="Press Start 2P"/>
                <a:sym typeface="Press Start 2P"/>
              </a:rPr>
              <a:t>This is a native dune plant!</a:t>
            </a:r>
            <a:endParaRPr sz="820">
              <a:solidFill>
                <a:srgbClr val="660000"/>
              </a:solidFill>
              <a:latin typeface="Press Start 2P"/>
              <a:ea typeface="Press Start 2P"/>
              <a:cs typeface="Press Start 2P"/>
              <a:sym typeface="Press Start 2P"/>
            </a:endParaRPr>
          </a:p>
        </p:txBody>
      </p:sp>
      <p:pic>
        <p:nvPicPr>
          <p:cNvPr id="220" name="Google Shape;220;p31"/>
          <p:cNvPicPr preferRelativeResize="0"/>
          <p:nvPr/>
        </p:nvPicPr>
        <p:blipFill>
          <a:blip r:embed="rId6">
            <a:alphaModFix/>
          </a:blip>
          <a:stretch>
            <a:fillRect/>
          </a:stretch>
        </p:blipFill>
        <p:spPr>
          <a:xfrm>
            <a:off x="3065500" y="4683762"/>
            <a:ext cx="1632896" cy="333450"/>
          </a:xfrm>
          <a:prstGeom prst="rect">
            <a:avLst/>
          </a:prstGeom>
          <a:noFill/>
          <a:ln>
            <a:noFill/>
          </a:ln>
        </p:spPr>
      </p:pic>
      <p:pic>
        <p:nvPicPr>
          <p:cNvPr id="221" name="Google Shape;221;p31"/>
          <p:cNvPicPr preferRelativeResize="0"/>
          <p:nvPr/>
        </p:nvPicPr>
        <p:blipFill>
          <a:blip r:embed="rId7">
            <a:alphaModFix/>
          </a:blip>
          <a:stretch>
            <a:fillRect/>
          </a:stretch>
        </p:blipFill>
        <p:spPr>
          <a:xfrm>
            <a:off x="484313" y="4683759"/>
            <a:ext cx="1628527" cy="333450"/>
          </a:xfrm>
          <a:prstGeom prst="rect">
            <a:avLst/>
          </a:prstGeom>
          <a:noFill/>
          <a:ln>
            <a:noFill/>
          </a:ln>
        </p:spPr>
      </p:pic>
      <p:pic>
        <p:nvPicPr>
          <p:cNvPr id="222" name="Google Shape;222;p31"/>
          <p:cNvPicPr preferRelativeResize="0"/>
          <p:nvPr/>
        </p:nvPicPr>
        <p:blipFill>
          <a:blip r:embed="rId8">
            <a:alphaModFix/>
          </a:blip>
          <a:stretch>
            <a:fillRect/>
          </a:stretch>
        </p:blipFill>
        <p:spPr>
          <a:xfrm>
            <a:off x="450625" y="3305600"/>
            <a:ext cx="4311926" cy="839400"/>
          </a:xfrm>
          <a:prstGeom prst="rect">
            <a:avLst/>
          </a:prstGeom>
          <a:noFill/>
          <a:ln>
            <a:noFill/>
          </a:ln>
        </p:spPr>
      </p:pic>
      <p:pic>
        <p:nvPicPr>
          <p:cNvPr id="223" name="Google Shape;223;p31"/>
          <p:cNvPicPr preferRelativeResize="0"/>
          <p:nvPr/>
        </p:nvPicPr>
        <p:blipFill>
          <a:blip r:embed="rId8">
            <a:alphaModFix/>
          </a:blip>
          <a:stretch>
            <a:fillRect/>
          </a:stretch>
        </p:blipFill>
        <p:spPr>
          <a:xfrm>
            <a:off x="450625" y="2085375"/>
            <a:ext cx="4311926" cy="839400"/>
          </a:xfrm>
          <a:prstGeom prst="rect">
            <a:avLst/>
          </a:prstGeom>
          <a:noFill/>
          <a:ln>
            <a:noFill/>
          </a:ln>
        </p:spPr>
      </p:pic>
      <p:pic>
        <p:nvPicPr>
          <p:cNvPr id="224" name="Google Shape;224;p31"/>
          <p:cNvPicPr preferRelativeResize="0"/>
          <p:nvPr/>
        </p:nvPicPr>
        <p:blipFill>
          <a:blip r:embed="rId8">
            <a:alphaModFix/>
          </a:blip>
          <a:stretch>
            <a:fillRect/>
          </a:stretch>
        </p:blipFill>
        <p:spPr>
          <a:xfrm>
            <a:off x="450625" y="998500"/>
            <a:ext cx="4311926" cy="839400"/>
          </a:xfrm>
          <a:prstGeom prst="rect">
            <a:avLst/>
          </a:prstGeom>
          <a:noFill/>
          <a:ln>
            <a:noFill/>
          </a:ln>
        </p:spPr>
      </p:pic>
      <p:sp>
        <p:nvSpPr>
          <p:cNvPr id="225" name="Google Shape;225;p31"/>
          <p:cNvSpPr txBox="1"/>
          <p:nvPr>
            <p:ph idx="4294967295" type="title"/>
          </p:nvPr>
        </p:nvSpPr>
        <p:spPr>
          <a:xfrm>
            <a:off x="1726250" y="1131850"/>
            <a:ext cx="30363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93C47D"/>
                </a:solidFill>
                <a:latin typeface="Press Start 2P"/>
                <a:ea typeface="Press Start 2P"/>
                <a:cs typeface="Press Start 2P"/>
                <a:sym typeface="Press Start 2P"/>
              </a:rPr>
              <a:t>Identity the colors of this plant.</a:t>
            </a:r>
            <a:endParaRPr b="1" sz="1120">
              <a:solidFill>
                <a:srgbClr val="93C47D"/>
              </a:solidFill>
              <a:latin typeface="Press Start 2P"/>
              <a:ea typeface="Press Start 2P"/>
              <a:cs typeface="Press Start 2P"/>
              <a:sym typeface="Press Start 2P"/>
            </a:endParaRPr>
          </a:p>
        </p:txBody>
      </p:sp>
      <p:sp>
        <p:nvSpPr>
          <p:cNvPr id="226" name="Google Shape;226;p31"/>
          <p:cNvSpPr txBox="1"/>
          <p:nvPr>
            <p:ph idx="4294967295" type="title"/>
          </p:nvPr>
        </p:nvSpPr>
        <p:spPr>
          <a:xfrm>
            <a:off x="1726249" y="2248250"/>
            <a:ext cx="28458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F6B26B"/>
                </a:solidFill>
                <a:latin typeface="Press Start 2P"/>
                <a:ea typeface="Press Start 2P"/>
                <a:cs typeface="Press Start 2P"/>
                <a:sym typeface="Press Start 2P"/>
              </a:rPr>
              <a:t>Guess the name of this plant.</a:t>
            </a:r>
            <a:endParaRPr b="1" sz="1120">
              <a:solidFill>
                <a:srgbClr val="F6B26B"/>
              </a:solidFill>
              <a:latin typeface="Press Start 2P"/>
              <a:ea typeface="Press Start 2P"/>
              <a:cs typeface="Press Start 2P"/>
              <a:sym typeface="Press Start 2P"/>
            </a:endParaRPr>
          </a:p>
        </p:txBody>
      </p:sp>
      <p:sp>
        <p:nvSpPr>
          <p:cNvPr id="227" name="Google Shape;227;p31"/>
          <p:cNvSpPr txBox="1"/>
          <p:nvPr>
            <p:ph idx="4294967295" type="title"/>
          </p:nvPr>
        </p:nvSpPr>
        <p:spPr>
          <a:xfrm>
            <a:off x="1726250" y="3438950"/>
            <a:ext cx="27744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E06666"/>
                </a:solidFill>
                <a:latin typeface="Press Start 2P"/>
                <a:ea typeface="Press Start 2P"/>
                <a:cs typeface="Press Start 2P"/>
                <a:sym typeface="Press Start 2P"/>
              </a:rPr>
              <a:t>Guess the size of this plant’s seed.</a:t>
            </a:r>
            <a:endParaRPr b="1" sz="1120">
              <a:solidFill>
                <a:srgbClr val="E06666"/>
              </a:solidFill>
              <a:latin typeface="Press Start 2P"/>
              <a:ea typeface="Press Start 2P"/>
              <a:cs typeface="Press Start 2P"/>
              <a:sym typeface="Press Start 2P"/>
            </a:endParaRPr>
          </a:p>
        </p:txBody>
      </p:sp>
      <p:pic>
        <p:nvPicPr>
          <p:cNvPr id="228" name="Google Shape;228;p31"/>
          <p:cNvPicPr preferRelativeResize="0"/>
          <p:nvPr/>
        </p:nvPicPr>
        <p:blipFill rotWithShape="1">
          <a:blip r:embed="rId9">
            <a:alphaModFix/>
          </a:blip>
          <a:srcRect b="0" l="93084" r="0" t="90599"/>
          <a:stretch/>
        </p:blipFill>
        <p:spPr>
          <a:xfrm>
            <a:off x="972601" y="2338347"/>
            <a:ext cx="314557" cy="333458"/>
          </a:xfrm>
          <a:prstGeom prst="rect">
            <a:avLst/>
          </a:prstGeom>
          <a:noFill/>
          <a:ln>
            <a:noFill/>
          </a:ln>
        </p:spPr>
      </p:pic>
      <p:pic>
        <p:nvPicPr>
          <p:cNvPr id="229" name="Google Shape;229;p31"/>
          <p:cNvPicPr preferRelativeResize="0"/>
          <p:nvPr/>
        </p:nvPicPr>
        <p:blipFill rotWithShape="1">
          <a:blip r:embed="rId9">
            <a:alphaModFix/>
          </a:blip>
          <a:srcRect b="0" l="93084" r="0" t="90599"/>
          <a:stretch/>
        </p:blipFill>
        <p:spPr>
          <a:xfrm>
            <a:off x="605197" y="2338347"/>
            <a:ext cx="314557" cy="333458"/>
          </a:xfrm>
          <a:prstGeom prst="rect">
            <a:avLst/>
          </a:prstGeom>
          <a:noFill/>
          <a:ln>
            <a:noFill/>
          </a:ln>
        </p:spPr>
      </p:pic>
      <p:pic>
        <p:nvPicPr>
          <p:cNvPr id="230" name="Google Shape;230;p31"/>
          <p:cNvPicPr preferRelativeResize="0"/>
          <p:nvPr/>
        </p:nvPicPr>
        <p:blipFill rotWithShape="1">
          <a:blip r:embed="rId9">
            <a:alphaModFix/>
          </a:blip>
          <a:srcRect b="0" l="93084" r="0" t="90599"/>
          <a:stretch/>
        </p:blipFill>
        <p:spPr>
          <a:xfrm>
            <a:off x="605201" y="1208050"/>
            <a:ext cx="314557" cy="333458"/>
          </a:xfrm>
          <a:prstGeom prst="rect">
            <a:avLst/>
          </a:prstGeom>
          <a:noFill/>
          <a:ln>
            <a:noFill/>
          </a:ln>
        </p:spPr>
      </p:pic>
      <p:pic>
        <p:nvPicPr>
          <p:cNvPr id="231" name="Google Shape;231;p31"/>
          <p:cNvPicPr preferRelativeResize="0"/>
          <p:nvPr/>
        </p:nvPicPr>
        <p:blipFill rotWithShape="1">
          <a:blip r:embed="rId9">
            <a:alphaModFix/>
          </a:blip>
          <a:srcRect b="0" l="93084" r="0" t="90599"/>
          <a:stretch/>
        </p:blipFill>
        <p:spPr>
          <a:xfrm>
            <a:off x="1336326" y="3558569"/>
            <a:ext cx="314557" cy="333458"/>
          </a:xfrm>
          <a:prstGeom prst="rect">
            <a:avLst/>
          </a:prstGeom>
          <a:noFill/>
          <a:ln>
            <a:noFill/>
          </a:ln>
        </p:spPr>
      </p:pic>
      <p:pic>
        <p:nvPicPr>
          <p:cNvPr id="232" name="Google Shape;232;p31"/>
          <p:cNvPicPr preferRelativeResize="0"/>
          <p:nvPr/>
        </p:nvPicPr>
        <p:blipFill rotWithShape="1">
          <a:blip r:embed="rId9">
            <a:alphaModFix/>
          </a:blip>
          <a:srcRect b="0" l="93084" r="0" t="90599"/>
          <a:stretch/>
        </p:blipFill>
        <p:spPr>
          <a:xfrm>
            <a:off x="605197" y="3558569"/>
            <a:ext cx="314557" cy="333458"/>
          </a:xfrm>
          <a:prstGeom prst="rect">
            <a:avLst/>
          </a:prstGeom>
          <a:noFill/>
          <a:ln>
            <a:noFill/>
          </a:ln>
        </p:spPr>
      </p:pic>
      <p:pic>
        <p:nvPicPr>
          <p:cNvPr id="233" name="Google Shape;233;p31"/>
          <p:cNvPicPr preferRelativeResize="0"/>
          <p:nvPr/>
        </p:nvPicPr>
        <p:blipFill rotWithShape="1">
          <a:blip r:embed="rId9">
            <a:alphaModFix/>
          </a:blip>
          <a:srcRect b="0" l="93084" r="0" t="90599"/>
          <a:stretch/>
        </p:blipFill>
        <p:spPr>
          <a:xfrm>
            <a:off x="981319" y="3558569"/>
            <a:ext cx="314557" cy="333458"/>
          </a:xfrm>
          <a:prstGeom prst="rect">
            <a:avLst/>
          </a:prstGeom>
          <a:noFill/>
          <a:ln>
            <a:noFill/>
          </a:ln>
        </p:spPr>
      </p:pic>
      <p:pic>
        <p:nvPicPr>
          <p:cNvPr id="234" name="Google Shape;234;p31"/>
          <p:cNvPicPr preferRelativeResize="0"/>
          <p:nvPr/>
        </p:nvPicPr>
        <p:blipFill>
          <a:blip r:embed="rId8">
            <a:alphaModFix/>
          </a:blip>
          <a:stretch>
            <a:fillRect/>
          </a:stretch>
        </p:blipFill>
        <p:spPr>
          <a:xfrm>
            <a:off x="2884375" y="134703"/>
            <a:ext cx="3375252" cy="657050"/>
          </a:xfrm>
          <a:prstGeom prst="rect">
            <a:avLst/>
          </a:prstGeom>
          <a:noFill/>
          <a:ln>
            <a:noFill/>
          </a:ln>
        </p:spPr>
      </p:pic>
      <p:sp>
        <p:nvSpPr>
          <p:cNvPr id="235" name="Google Shape;235;p31"/>
          <p:cNvSpPr txBox="1"/>
          <p:nvPr>
            <p:ph idx="4294967295" type="title"/>
          </p:nvPr>
        </p:nvSpPr>
        <p:spPr>
          <a:xfrm>
            <a:off x="3263800" y="253075"/>
            <a:ext cx="2774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020">
                <a:solidFill>
                  <a:srgbClr val="990000"/>
                </a:solidFill>
                <a:latin typeface="Press Start 2P"/>
                <a:ea typeface="Press Start 2P"/>
                <a:cs typeface="Press Start 2P"/>
                <a:sym typeface="Press Start 2P"/>
              </a:rPr>
              <a:t>Questions:</a:t>
            </a:r>
            <a:endParaRPr b="1" sz="2020">
              <a:solidFill>
                <a:srgbClr val="990000"/>
              </a:solidFill>
              <a:latin typeface="Press Start 2P"/>
              <a:ea typeface="Press Start 2P"/>
              <a:cs typeface="Press Start 2P"/>
              <a:sym typeface="Press Start 2P"/>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32"/>
          <p:cNvPicPr preferRelativeResize="0"/>
          <p:nvPr/>
        </p:nvPicPr>
        <p:blipFill>
          <a:blip r:embed="rId3">
            <a:alphaModFix/>
          </a:blip>
          <a:stretch>
            <a:fillRect/>
          </a:stretch>
        </p:blipFill>
        <p:spPr>
          <a:xfrm>
            <a:off x="1208775" y="992963"/>
            <a:ext cx="2774399" cy="3798103"/>
          </a:xfrm>
          <a:prstGeom prst="rect">
            <a:avLst/>
          </a:prstGeom>
          <a:noFill/>
          <a:ln>
            <a:noFill/>
          </a:ln>
        </p:spPr>
      </p:pic>
      <p:pic>
        <p:nvPicPr>
          <p:cNvPr id="241" name="Google Shape;241;p32"/>
          <p:cNvPicPr preferRelativeResize="0"/>
          <p:nvPr/>
        </p:nvPicPr>
        <p:blipFill rotWithShape="1">
          <a:blip r:embed="rId4">
            <a:alphaModFix/>
          </a:blip>
          <a:srcRect b="0" l="0" r="0" t="13164"/>
          <a:stretch/>
        </p:blipFill>
        <p:spPr>
          <a:xfrm>
            <a:off x="1603498" y="1294725"/>
            <a:ext cx="1984949" cy="2846776"/>
          </a:xfrm>
          <a:prstGeom prst="rect">
            <a:avLst/>
          </a:prstGeom>
          <a:noFill/>
          <a:ln>
            <a:noFill/>
          </a:ln>
        </p:spPr>
      </p:pic>
      <p:pic>
        <p:nvPicPr>
          <p:cNvPr id="242" name="Google Shape;242;p32"/>
          <p:cNvPicPr preferRelativeResize="0"/>
          <p:nvPr/>
        </p:nvPicPr>
        <p:blipFill>
          <a:blip r:embed="rId5">
            <a:alphaModFix/>
          </a:blip>
          <a:stretch>
            <a:fillRect/>
          </a:stretch>
        </p:blipFill>
        <p:spPr>
          <a:xfrm>
            <a:off x="5030800" y="992963"/>
            <a:ext cx="2774399" cy="3798113"/>
          </a:xfrm>
          <a:prstGeom prst="rect">
            <a:avLst/>
          </a:prstGeom>
          <a:noFill/>
          <a:ln>
            <a:noFill/>
          </a:ln>
        </p:spPr>
      </p:pic>
      <p:pic>
        <p:nvPicPr>
          <p:cNvPr id="243" name="Google Shape;243;p32"/>
          <p:cNvPicPr preferRelativeResize="0"/>
          <p:nvPr/>
        </p:nvPicPr>
        <p:blipFill rotWithShape="1">
          <a:blip r:embed="rId6">
            <a:alphaModFix/>
          </a:blip>
          <a:srcRect b="42316" l="0" r="0" t="0"/>
          <a:stretch/>
        </p:blipFill>
        <p:spPr>
          <a:xfrm>
            <a:off x="5291500" y="1603645"/>
            <a:ext cx="2138577" cy="1234299"/>
          </a:xfrm>
          <a:prstGeom prst="rect">
            <a:avLst/>
          </a:prstGeom>
          <a:noFill/>
          <a:ln>
            <a:noFill/>
          </a:ln>
        </p:spPr>
      </p:pic>
      <p:pic>
        <p:nvPicPr>
          <p:cNvPr id="244" name="Google Shape;244;p32"/>
          <p:cNvPicPr preferRelativeResize="0"/>
          <p:nvPr/>
        </p:nvPicPr>
        <p:blipFill rotWithShape="1">
          <a:blip r:embed="rId7">
            <a:alphaModFix/>
          </a:blip>
          <a:srcRect b="0" l="93084" r="0" t="90599"/>
          <a:stretch/>
        </p:blipFill>
        <p:spPr>
          <a:xfrm>
            <a:off x="5892451" y="1122457"/>
            <a:ext cx="314557" cy="333458"/>
          </a:xfrm>
          <a:prstGeom prst="rect">
            <a:avLst/>
          </a:prstGeom>
          <a:noFill/>
          <a:ln>
            <a:noFill/>
          </a:ln>
        </p:spPr>
      </p:pic>
      <p:pic>
        <p:nvPicPr>
          <p:cNvPr id="245" name="Google Shape;245;p32"/>
          <p:cNvPicPr preferRelativeResize="0"/>
          <p:nvPr/>
        </p:nvPicPr>
        <p:blipFill rotWithShape="1">
          <a:blip r:embed="rId7">
            <a:alphaModFix/>
          </a:blip>
          <a:srcRect b="0" l="93084" r="0" t="90599"/>
          <a:stretch/>
        </p:blipFill>
        <p:spPr>
          <a:xfrm>
            <a:off x="5161322" y="1122457"/>
            <a:ext cx="314557" cy="333458"/>
          </a:xfrm>
          <a:prstGeom prst="rect">
            <a:avLst/>
          </a:prstGeom>
          <a:noFill/>
          <a:ln>
            <a:noFill/>
          </a:ln>
        </p:spPr>
      </p:pic>
      <p:pic>
        <p:nvPicPr>
          <p:cNvPr id="246" name="Google Shape;246;p32"/>
          <p:cNvPicPr preferRelativeResize="0"/>
          <p:nvPr/>
        </p:nvPicPr>
        <p:blipFill rotWithShape="1">
          <a:blip r:embed="rId7">
            <a:alphaModFix/>
          </a:blip>
          <a:srcRect b="0" l="93084" r="0" t="90599"/>
          <a:stretch/>
        </p:blipFill>
        <p:spPr>
          <a:xfrm>
            <a:off x="5537444" y="1122457"/>
            <a:ext cx="314557" cy="333458"/>
          </a:xfrm>
          <a:prstGeom prst="rect">
            <a:avLst/>
          </a:prstGeom>
          <a:noFill/>
          <a:ln>
            <a:noFill/>
          </a:ln>
        </p:spPr>
      </p:pic>
      <p:pic>
        <p:nvPicPr>
          <p:cNvPr id="247" name="Google Shape;247;p32"/>
          <p:cNvPicPr preferRelativeResize="0"/>
          <p:nvPr/>
        </p:nvPicPr>
        <p:blipFill rotWithShape="1">
          <a:blip r:embed="rId7">
            <a:alphaModFix/>
          </a:blip>
          <a:srcRect b="0" l="93084" r="0" t="90599"/>
          <a:stretch/>
        </p:blipFill>
        <p:spPr>
          <a:xfrm>
            <a:off x="1734601" y="1122460"/>
            <a:ext cx="314557" cy="333458"/>
          </a:xfrm>
          <a:prstGeom prst="rect">
            <a:avLst/>
          </a:prstGeom>
          <a:noFill/>
          <a:ln>
            <a:noFill/>
          </a:ln>
        </p:spPr>
      </p:pic>
      <p:pic>
        <p:nvPicPr>
          <p:cNvPr id="248" name="Google Shape;248;p32"/>
          <p:cNvPicPr preferRelativeResize="0"/>
          <p:nvPr/>
        </p:nvPicPr>
        <p:blipFill rotWithShape="1">
          <a:blip r:embed="rId7">
            <a:alphaModFix/>
          </a:blip>
          <a:srcRect b="0" l="93084" r="0" t="90599"/>
          <a:stretch/>
        </p:blipFill>
        <p:spPr>
          <a:xfrm>
            <a:off x="1367197" y="1122460"/>
            <a:ext cx="314557" cy="333458"/>
          </a:xfrm>
          <a:prstGeom prst="rect">
            <a:avLst/>
          </a:prstGeom>
          <a:noFill/>
          <a:ln>
            <a:noFill/>
          </a:ln>
        </p:spPr>
      </p:pic>
      <p:pic>
        <p:nvPicPr>
          <p:cNvPr id="249" name="Google Shape;249;p32"/>
          <p:cNvPicPr preferRelativeResize="0"/>
          <p:nvPr/>
        </p:nvPicPr>
        <p:blipFill>
          <a:blip r:embed="rId8">
            <a:alphaModFix/>
          </a:blip>
          <a:stretch>
            <a:fillRect/>
          </a:stretch>
        </p:blipFill>
        <p:spPr>
          <a:xfrm>
            <a:off x="2884375" y="134703"/>
            <a:ext cx="3375252" cy="657050"/>
          </a:xfrm>
          <a:prstGeom prst="rect">
            <a:avLst/>
          </a:prstGeom>
          <a:noFill/>
          <a:ln>
            <a:noFill/>
          </a:ln>
        </p:spPr>
      </p:pic>
      <p:sp>
        <p:nvSpPr>
          <p:cNvPr id="250" name="Google Shape;250;p32"/>
          <p:cNvSpPr txBox="1"/>
          <p:nvPr>
            <p:ph idx="4294967295" type="title"/>
          </p:nvPr>
        </p:nvSpPr>
        <p:spPr>
          <a:xfrm>
            <a:off x="3430050" y="253075"/>
            <a:ext cx="2283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020">
                <a:solidFill>
                  <a:srgbClr val="990000"/>
                </a:solidFill>
                <a:latin typeface="Press Start 2P"/>
                <a:ea typeface="Press Start 2P"/>
                <a:cs typeface="Press Start 2P"/>
                <a:sym typeface="Press Start 2P"/>
              </a:rPr>
              <a:t>Answers:</a:t>
            </a:r>
            <a:endParaRPr b="1" sz="2020">
              <a:solidFill>
                <a:srgbClr val="990000"/>
              </a:solidFill>
              <a:latin typeface="Press Start 2P"/>
              <a:ea typeface="Press Start 2P"/>
              <a:cs typeface="Press Start 2P"/>
              <a:sym typeface="Press Start 2P"/>
            </a:endParaRPr>
          </a:p>
        </p:txBody>
      </p:sp>
      <p:sp>
        <p:nvSpPr>
          <p:cNvPr id="251" name="Google Shape;251;p32"/>
          <p:cNvSpPr txBox="1"/>
          <p:nvPr>
            <p:ph idx="4294967295" type="title"/>
          </p:nvPr>
        </p:nvSpPr>
        <p:spPr>
          <a:xfrm>
            <a:off x="5166100" y="3829913"/>
            <a:ext cx="2639100" cy="791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020">
                <a:solidFill>
                  <a:srgbClr val="F6B26B"/>
                </a:solidFill>
                <a:latin typeface="Press Start 2P"/>
                <a:ea typeface="Press Start 2P"/>
                <a:cs typeface="Press Start 2P"/>
                <a:sym typeface="Press Start 2P"/>
              </a:rPr>
              <a:t>Individual seeds are lined up inside the seed pods in the flower.</a:t>
            </a:r>
            <a:endParaRPr b="1" sz="920">
              <a:solidFill>
                <a:srgbClr val="F6B26B"/>
              </a:solidFill>
              <a:latin typeface="Press Start 2P"/>
              <a:ea typeface="Press Start 2P"/>
              <a:cs typeface="Press Start 2P"/>
              <a:sym typeface="Press Start 2P"/>
            </a:endParaRPr>
          </a:p>
        </p:txBody>
      </p:sp>
      <p:pic>
        <p:nvPicPr>
          <p:cNvPr id="252" name="Google Shape;252;p32"/>
          <p:cNvPicPr preferRelativeResize="0"/>
          <p:nvPr/>
        </p:nvPicPr>
        <p:blipFill rotWithShape="1">
          <a:blip r:embed="rId9">
            <a:alphaModFix/>
          </a:blip>
          <a:srcRect b="7836" l="71703" r="0" t="36228"/>
          <a:stretch/>
        </p:blipFill>
        <p:spPr>
          <a:xfrm>
            <a:off x="6977075" y="1208238"/>
            <a:ext cx="769850" cy="1629700"/>
          </a:xfrm>
          <a:prstGeom prst="rect">
            <a:avLst/>
          </a:prstGeom>
          <a:noFill/>
          <a:ln>
            <a:noFill/>
          </a:ln>
        </p:spPr>
      </p:pic>
      <p:sp>
        <p:nvSpPr>
          <p:cNvPr id="253" name="Google Shape;253;p32"/>
          <p:cNvSpPr txBox="1"/>
          <p:nvPr>
            <p:ph idx="4294967295" type="title"/>
          </p:nvPr>
        </p:nvSpPr>
        <p:spPr>
          <a:xfrm>
            <a:off x="1378250" y="4328113"/>
            <a:ext cx="2639100" cy="333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E06666"/>
                </a:solidFill>
                <a:latin typeface="Press Start 2P"/>
                <a:ea typeface="Press Start 2P"/>
                <a:cs typeface="Press Start 2P"/>
                <a:sym typeface="Press Start 2P"/>
              </a:rPr>
              <a:t>EVENING PRIMROSE</a:t>
            </a:r>
            <a:endParaRPr b="1" sz="1120">
              <a:solidFill>
                <a:srgbClr val="E06666"/>
              </a:solidFill>
              <a:latin typeface="Press Start 2P"/>
              <a:ea typeface="Press Start 2P"/>
              <a:cs typeface="Press Start 2P"/>
              <a:sym typeface="Press Start 2P"/>
            </a:endParaRPr>
          </a:p>
        </p:txBody>
      </p:sp>
      <p:pic>
        <p:nvPicPr>
          <p:cNvPr id="254" name="Google Shape;254;p32"/>
          <p:cNvPicPr preferRelativeResize="0"/>
          <p:nvPr/>
        </p:nvPicPr>
        <p:blipFill rotWithShape="1">
          <a:blip r:embed="rId10">
            <a:alphaModFix/>
          </a:blip>
          <a:srcRect b="17578" l="45550" r="3476" t="38322"/>
          <a:stretch/>
        </p:blipFill>
        <p:spPr>
          <a:xfrm rot="10800000">
            <a:off x="5220775" y="3023412"/>
            <a:ext cx="2394450" cy="6210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33"/>
          <p:cNvPicPr preferRelativeResize="0"/>
          <p:nvPr/>
        </p:nvPicPr>
        <p:blipFill>
          <a:blip r:embed="rId3">
            <a:alphaModFix/>
          </a:blip>
          <a:stretch>
            <a:fillRect/>
          </a:stretch>
        </p:blipFill>
        <p:spPr>
          <a:xfrm>
            <a:off x="5673750" y="998500"/>
            <a:ext cx="2774399" cy="3798134"/>
          </a:xfrm>
          <a:prstGeom prst="rect">
            <a:avLst/>
          </a:prstGeom>
          <a:noFill/>
          <a:ln>
            <a:noFill/>
          </a:ln>
        </p:spPr>
      </p:pic>
      <p:pic>
        <p:nvPicPr>
          <p:cNvPr id="260" name="Google Shape;260;p33"/>
          <p:cNvPicPr preferRelativeResize="0"/>
          <p:nvPr/>
        </p:nvPicPr>
        <p:blipFill>
          <a:blip r:embed="rId4">
            <a:alphaModFix/>
          </a:blip>
          <a:stretch>
            <a:fillRect/>
          </a:stretch>
        </p:blipFill>
        <p:spPr>
          <a:xfrm>
            <a:off x="3065500" y="4683762"/>
            <a:ext cx="1632896" cy="333450"/>
          </a:xfrm>
          <a:prstGeom prst="rect">
            <a:avLst/>
          </a:prstGeom>
          <a:noFill/>
          <a:ln>
            <a:noFill/>
          </a:ln>
        </p:spPr>
      </p:pic>
      <p:pic>
        <p:nvPicPr>
          <p:cNvPr id="261" name="Google Shape;261;p33"/>
          <p:cNvPicPr preferRelativeResize="0"/>
          <p:nvPr/>
        </p:nvPicPr>
        <p:blipFill>
          <a:blip r:embed="rId5">
            <a:alphaModFix/>
          </a:blip>
          <a:stretch>
            <a:fillRect/>
          </a:stretch>
        </p:blipFill>
        <p:spPr>
          <a:xfrm>
            <a:off x="484313" y="4683759"/>
            <a:ext cx="1628527" cy="333450"/>
          </a:xfrm>
          <a:prstGeom prst="rect">
            <a:avLst/>
          </a:prstGeom>
          <a:noFill/>
          <a:ln>
            <a:noFill/>
          </a:ln>
        </p:spPr>
      </p:pic>
      <p:pic>
        <p:nvPicPr>
          <p:cNvPr id="262" name="Google Shape;262;p33"/>
          <p:cNvPicPr preferRelativeResize="0"/>
          <p:nvPr/>
        </p:nvPicPr>
        <p:blipFill>
          <a:blip r:embed="rId6">
            <a:alphaModFix/>
          </a:blip>
          <a:stretch>
            <a:fillRect/>
          </a:stretch>
        </p:blipFill>
        <p:spPr>
          <a:xfrm>
            <a:off x="450625" y="3305600"/>
            <a:ext cx="4311926" cy="839400"/>
          </a:xfrm>
          <a:prstGeom prst="rect">
            <a:avLst/>
          </a:prstGeom>
          <a:noFill/>
          <a:ln>
            <a:noFill/>
          </a:ln>
        </p:spPr>
      </p:pic>
      <p:pic>
        <p:nvPicPr>
          <p:cNvPr id="263" name="Google Shape;263;p33"/>
          <p:cNvPicPr preferRelativeResize="0"/>
          <p:nvPr/>
        </p:nvPicPr>
        <p:blipFill>
          <a:blip r:embed="rId6">
            <a:alphaModFix/>
          </a:blip>
          <a:stretch>
            <a:fillRect/>
          </a:stretch>
        </p:blipFill>
        <p:spPr>
          <a:xfrm>
            <a:off x="450625" y="2085375"/>
            <a:ext cx="4311926" cy="839400"/>
          </a:xfrm>
          <a:prstGeom prst="rect">
            <a:avLst/>
          </a:prstGeom>
          <a:noFill/>
          <a:ln>
            <a:noFill/>
          </a:ln>
        </p:spPr>
      </p:pic>
      <p:pic>
        <p:nvPicPr>
          <p:cNvPr id="264" name="Google Shape;264;p33"/>
          <p:cNvPicPr preferRelativeResize="0"/>
          <p:nvPr/>
        </p:nvPicPr>
        <p:blipFill>
          <a:blip r:embed="rId6">
            <a:alphaModFix/>
          </a:blip>
          <a:stretch>
            <a:fillRect/>
          </a:stretch>
        </p:blipFill>
        <p:spPr>
          <a:xfrm>
            <a:off x="450625" y="998500"/>
            <a:ext cx="4311926" cy="839400"/>
          </a:xfrm>
          <a:prstGeom prst="rect">
            <a:avLst/>
          </a:prstGeom>
          <a:noFill/>
          <a:ln>
            <a:noFill/>
          </a:ln>
        </p:spPr>
      </p:pic>
      <p:sp>
        <p:nvSpPr>
          <p:cNvPr id="265" name="Google Shape;265;p33"/>
          <p:cNvSpPr txBox="1"/>
          <p:nvPr>
            <p:ph idx="4294967295" type="title"/>
          </p:nvPr>
        </p:nvSpPr>
        <p:spPr>
          <a:xfrm>
            <a:off x="1726250" y="1131850"/>
            <a:ext cx="30363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93C47D"/>
                </a:solidFill>
                <a:latin typeface="Press Start 2P"/>
                <a:ea typeface="Press Start 2P"/>
                <a:cs typeface="Press Start 2P"/>
                <a:sym typeface="Press Start 2P"/>
              </a:rPr>
              <a:t>Identity the colors of this plant.</a:t>
            </a:r>
            <a:endParaRPr b="1" sz="1120">
              <a:solidFill>
                <a:srgbClr val="93C47D"/>
              </a:solidFill>
              <a:latin typeface="Press Start 2P"/>
              <a:ea typeface="Press Start 2P"/>
              <a:cs typeface="Press Start 2P"/>
              <a:sym typeface="Press Start 2P"/>
            </a:endParaRPr>
          </a:p>
        </p:txBody>
      </p:sp>
      <p:sp>
        <p:nvSpPr>
          <p:cNvPr id="266" name="Google Shape;266;p33"/>
          <p:cNvSpPr txBox="1"/>
          <p:nvPr>
            <p:ph idx="4294967295" type="title"/>
          </p:nvPr>
        </p:nvSpPr>
        <p:spPr>
          <a:xfrm>
            <a:off x="1726249" y="2248250"/>
            <a:ext cx="28458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F6B26B"/>
                </a:solidFill>
                <a:latin typeface="Press Start 2P"/>
                <a:ea typeface="Press Start 2P"/>
                <a:cs typeface="Press Start 2P"/>
                <a:sym typeface="Press Start 2P"/>
              </a:rPr>
              <a:t>Guess the name of this plant.</a:t>
            </a:r>
            <a:endParaRPr b="1" sz="1120">
              <a:solidFill>
                <a:srgbClr val="F6B26B"/>
              </a:solidFill>
              <a:latin typeface="Press Start 2P"/>
              <a:ea typeface="Press Start 2P"/>
              <a:cs typeface="Press Start 2P"/>
              <a:sym typeface="Press Start 2P"/>
            </a:endParaRPr>
          </a:p>
        </p:txBody>
      </p:sp>
      <p:sp>
        <p:nvSpPr>
          <p:cNvPr id="267" name="Google Shape;267;p33"/>
          <p:cNvSpPr txBox="1"/>
          <p:nvPr>
            <p:ph idx="4294967295" type="title"/>
          </p:nvPr>
        </p:nvSpPr>
        <p:spPr>
          <a:xfrm>
            <a:off x="1726250" y="3438950"/>
            <a:ext cx="27744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E06666"/>
                </a:solidFill>
                <a:latin typeface="Press Start 2P"/>
                <a:ea typeface="Press Start 2P"/>
                <a:cs typeface="Press Start 2P"/>
                <a:sym typeface="Press Start 2P"/>
              </a:rPr>
              <a:t>Guess the size of this plant’s seed.</a:t>
            </a:r>
            <a:endParaRPr b="1" sz="1120">
              <a:solidFill>
                <a:srgbClr val="E06666"/>
              </a:solidFill>
              <a:latin typeface="Press Start 2P"/>
              <a:ea typeface="Press Start 2P"/>
              <a:cs typeface="Press Start 2P"/>
              <a:sym typeface="Press Start 2P"/>
            </a:endParaRPr>
          </a:p>
        </p:txBody>
      </p:sp>
      <p:pic>
        <p:nvPicPr>
          <p:cNvPr id="268" name="Google Shape;268;p33"/>
          <p:cNvPicPr preferRelativeResize="0"/>
          <p:nvPr/>
        </p:nvPicPr>
        <p:blipFill rotWithShape="1">
          <a:blip r:embed="rId7">
            <a:alphaModFix/>
          </a:blip>
          <a:srcRect b="0" l="93084" r="0" t="90599"/>
          <a:stretch/>
        </p:blipFill>
        <p:spPr>
          <a:xfrm>
            <a:off x="972601" y="2338347"/>
            <a:ext cx="314557" cy="333458"/>
          </a:xfrm>
          <a:prstGeom prst="rect">
            <a:avLst/>
          </a:prstGeom>
          <a:noFill/>
          <a:ln>
            <a:noFill/>
          </a:ln>
        </p:spPr>
      </p:pic>
      <p:pic>
        <p:nvPicPr>
          <p:cNvPr id="269" name="Google Shape;269;p33"/>
          <p:cNvPicPr preferRelativeResize="0"/>
          <p:nvPr/>
        </p:nvPicPr>
        <p:blipFill rotWithShape="1">
          <a:blip r:embed="rId7">
            <a:alphaModFix/>
          </a:blip>
          <a:srcRect b="0" l="93084" r="0" t="90599"/>
          <a:stretch/>
        </p:blipFill>
        <p:spPr>
          <a:xfrm>
            <a:off x="605197" y="2338347"/>
            <a:ext cx="314557" cy="333458"/>
          </a:xfrm>
          <a:prstGeom prst="rect">
            <a:avLst/>
          </a:prstGeom>
          <a:noFill/>
          <a:ln>
            <a:noFill/>
          </a:ln>
        </p:spPr>
      </p:pic>
      <p:pic>
        <p:nvPicPr>
          <p:cNvPr id="270" name="Google Shape;270;p33"/>
          <p:cNvPicPr preferRelativeResize="0"/>
          <p:nvPr/>
        </p:nvPicPr>
        <p:blipFill rotWithShape="1">
          <a:blip r:embed="rId7">
            <a:alphaModFix/>
          </a:blip>
          <a:srcRect b="0" l="93084" r="0" t="90599"/>
          <a:stretch/>
        </p:blipFill>
        <p:spPr>
          <a:xfrm>
            <a:off x="605201" y="1208050"/>
            <a:ext cx="314557" cy="333458"/>
          </a:xfrm>
          <a:prstGeom prst="rect">
            <a:avLst/>
          </a:prstGeom>
          <a:noFill/>
          <a:ln>
            <a:noFill/>
          </a:ln>
        </p:spPr>
      </p:pic>
      <p:pic>
        <p:nvPicPr>
          <p:cNvPr id="271" name="Google Shape;271;p33"/>
          <p:cNvPicPr preferRelativeResize="0"/>
          <p:nvPr/>
        </p:nvPicPr>
        <p:blipFill rotWithShape="1">
          <a:blip r:embed="rId7">
            <a:alphaModFix/>
          </a:blip>
          <a:srcRect b="0" l="93084" r="0" t="90599"/>
          <a:stretch/>
        </p:blipFill>
        <p:spPr>
          <a:xfrm>
            <a:off x="1336326" y="3558569"/>
            <a:ext cx="314557" cy="333458"/>
          </a:xfrm>
          <a:prstGeom prst="rect">
            <a:avLst/>
          </a:prstGeom>
          <a:noFill/>
          <a:ln>
            <a:noFill/>
          </a:ln>
        </p:spPr>
      </p:pic>
      <p:pic>
        <p:nvPicPr>
          <p:cNvPr id="272" name="Google Shape;272;p33"/>
          <p:cNvPicPr preferRelativeResize="0"/>
          <p:nvPr/>
        </p:nvPicPr>
        <p:blipFill rotWithShape="1">
          <a:blip r:embed="rId7">
            <a:alphaModFix/>
          </a:blip>
          <a:srcRect b="0" l="93084" r="0" t="90599"/>
          <a:stretch/>
        </p:blipFill>
        <p:spPr>
          <a:xfrm>
            <a:off x="605197" y="3558569"/>
            <a:ext cx="314557" cy="333458"/>
          </a:xfrm>
          <a:prstGeom prst="rect">
            <a:avLst/>
          </a:prstGeom>
          <a:noFill/>
          <a:ln>
            <a:noFill/>
          </a:ln>
        </p:spPr>
      </p:pic>
      <p:pic>
        <p:nvPicPr>
          <p:cNvPr id="273" name="Google Shape;273;p33"/>
          <p:cNvPicPr preferRelativeResize="0"/>
          <p:nvPr/>
        </p:nvPicPr>
        <p:blipFill rotWithShape="1">
          <a:blip r:embed="rId7">
            <a:alphaModFix/>
          </a:blip>
          <a:srcRect b="0" l="93084" r="0" t="90599"/>
          <a:stretch/>
        </p:blipFill>
        <p:spPr>
          <a:xfrm>
            <a:off x="981319" y="3558569"/>
            <a:ext cx="314557" cy="333458"/>
          </a:xfrm>
          <a:prstGeom prst="rect">
            <a:avLst/>
          </a:prstGeom>
          <a:noFill/>
          <a:ln>
            <a:noFill/>
          </a:ln>
        </p:spPr>
      </p:pic>
      <p:pic>
        <p:nvPicPr>
          <p:cNvPr id="274" name="Google Shape;274;p33"/>
          <p:cNvPicPr preferRelativeResize="0"/>
          <p:nvPr/>
        </p:nvPicPr>
        <p:blipFill>
          <a:blip r:embed="rId6">
            <a:alphaModFix/>
          </a:blip>
          <a:stretch>
            <a:fillRect/>
          </a:stretch>
        </p:blipFill>
        <p:spPr>
          <a:xfrm>
            <a:off x="2884375" y="134703"/>
            <a:ext cx="3375252" cy="657050"/>
          </a:xfrm>
          <a:prstGeom prst="rect">
            <a:avLst/>
          </a:prstGeom>
          <a:noFill/>
          <a:ln>
            <a:noFill/>
          </a:ln>
        </p:spPr>
      </p:pic>
      <p:sp>
        <p:nvSpPr>
          <p:cNvPr id="275" name="Google Shape;275;p33"/>
          <p:cNvSpPr txBox="1"/>
          <p:nvPr>
            <p:ph idx="4294967295" type="title"/>
          </p:nvPr>
        </p:nvSpPr>
        <p:spPr>
          <a:xfrm>
            <a:off x="3263800" y="253075"/>
            <a:ext cx="2774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020">
                <a:solidFill>
                  <a:srgbClr val="990000"/>
                </a:solidFill>
                <a:latin typeface="Press Start 2P"/>
                <a:ea typeface="Press Start 2P"/>
                <a:cs typeface="Press Start 2P"/>
                <a:sym typeface="Press Start 2P"/>
              </a:rPr>
              <a:t>Questions:</a:t>
            </a:r>
            <a:endParaRPr b="1" sz="2020">
              <a:solidFill>
                <a:srgbClr val="990000"/>
              </a:solidFill>
              <a:latin typeface="Press Start 2P"/>
              <a:ea typeface="Press Start 2P"/>
              <a:cs typeface="Press Start 2P"/>
              <a:sym typeface="Press Start 2P"/>
            </a:endParaRPr>
          </a:p>
        </p:txBody>
      </p:sp>
      <p:pic>
        <p:nvPicPr>
          <p:cNvPr id="276" name="Google Shape;276;p33"/>
          <p:cNvPicPr preferRelativeResize="0"/>
          <p:nvPr/>
        </p:nvPicPr>
        <p:blipFill rotWithShape="1">
          <a:blip r:embed="rId8">
            <a:alphaModFix/>
          </a:blip>
          <a:srcRect b="0" l="24131" r="23871" t="0"/>
          <a:stretch/>
        </p:blipFill>
        <p:spPr>
          <a:xfrm>
            <a:off x="5854776" y="1295425"/>
            <a:ext cx="2412349" cy="30921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34"/>
          <p:cNvPicPr preferRelativeResize="0"/>
          <p:nvPr/>
        </p:nvPicPr>
        <p:blipFill>
          <a:blip r:embed="rId3">
            <a:alphaModFix/>
          </a:blip>
          <a:stretch>
            <a:fillRect/>
          </a:stretch>
        </p:blipFill>
        <p:spPr>
          <a:xfrm>
            <a:off x="5030800" y="992975"/>
            <a:ext cx="2774399" cy="3798113"/>
          </a:xfrm>
          <a:prstGeom prst="rect">
            <a:avLst/>
          </a:prstGeom>
          <a:noFill/>
          <a:ln>
            <a:noFill/>
          </a:ln>
        </p:spPr>
      </p:pic>
      <p:pic>
        <p:nvPicPr>
          <p:cNvPr id="282" name="Google Shape;282;p34"/>
          <p:cNvPicPr preferRelativeResize="0"/>
          <p:nvPr/>
        </p:nvPicPr>
        <p:blipFill>
          <a:blip r:embed="rId4">
            <a:alphaModFix/>
          </a:blip>
          <a:stretch>
            <a:fillRect/>
          </a:stretch>
        </p:blipFill>
        <p:spPr>
          <a:xfrm>
            <a:off x="1208775" y="992988"/>
            <a:ext cx="2774399" cy="3798103"/>
          </a:xfrm>
          <a:prstGeom prst="rect">
            <a:avLst/>
          </a:prstGeom>
          <a:noFill/>
          <a:ln>
            <a:noFill/>
          </a:ln>
        </p:spPr>
      </p:pic>
      <p:pic>
        <p:nvPicPr>
          <p:cNvPr id="283" name="Google Shape;283;p34"/>
          <p:cNvPicPr preferRelativeResize="0"/>
          <p:nvPr/>
        </p:nvPicPr>
        <p:blipFill rotWithShape="1">
          <a:blip r:embed="rId5">
            <a:alphaModFix/>
          </a:blip>
          <a:srcRect b="0" l="93084" r="0" t="90599"/>
          <a:stretch/>
        </p:blipFill>
        <p:spPr>
          <a:xfrm>
            <a:off x="5892451" y="1122457"/>
            <a:ext cx="314557" cy="333458"/>
          </a:xfrm>
          <a:prstGeom prst="rect">
            <a:avLst/>
          </a:prstGeom>
          <a:noFill/>
          <a:ln>
            <a:noFill/>
          </a:ln>
        </p:spPr>
      </p:pic>
      <p:pic>
        <p:nvPicPr>
          <p:cNvPr id="284" name="Google Shape;284;p34"/>
          <p:cNvPicPr preferRelativeResize="0"/>
          <p:nvPr/>
        </p:nvPicPr>
        <p:blipFill rotWithShape="1">
          <a:blip r:embed="rId5">
            <a:alphaModFix/>
          </a:blip>
          <a:srcRect b="0" l="93084" r="0" t="90599"/>
          <a:stretch/>
        </p:blipFill>
        <p:spPr>
          <a:xfrm>
            <a:off x="5161322" y="1122457"/>
            <a:ext cx="314557" cy="333458"/>
          </a:xfrm>
          <a:prstGeom prst="rect">
            <a:avLst/>
          </a:prstGeom>
          <a:noFill/>
          <a:ln>
            <a:noFill/>
          </a:ln>
        </p:spPr>
      </p:pic>
      <p:pic>
        <p:nvPicPr>
          <p:cNvPr id="285" name="Google Shape;285;p34"/>
          <p:cNvPicPr preferRelativeResize="0"/>
          <p:nvPr/>
        </p:nvPicPr>
        <p:blipFill rotWithShape="1">
          <a:blip r:embed="rId5">
            <a:alphaModFix/>
          </a:blip>
          <a:srcRect b="0" l="93084" r="0" t="90599"/>
          <a:stretch/>
        </p:blipFill>
        <p:spPr>
          <a:xfrm>
            <a:off x="5537444" y="1122457"/>
            <a:ext cx="314557" cy="333458"/>
          </a:xfrm>
          <a:prstGeom prst="rect">
            <a:avLst/>
          </a:prstGeom>
          <a:noFill/>
          <a:ln>
            <a:noFill/>
          </a:ln>
        </p:spPr>
      </p:pic>
      <p:pic>
        <p:nvPicPr>
          <p:cNvPr id="286" name="Google Shape;286;p34"/>
          <p:cNvPicPr preferRelativeResize="0"/>
          <p:nvPr/>
        </p:nvPicPr>
        <p:blipFill rotWithShape="1">
          <a:blip r:embed="rId5">
            <a:alphaModFix/>
          </a:blip>
          <a:srcRect b="0" l="93084" r="0" t="90599"/>
          <a:stretch/>
        </p:blipFill>
        <p:spPr>
          <a:xfrm>
            <a:off x="1734601" y="1122460"/>
            <a:ext cx="314557" cy="333458"/>
          </a:xfrm>
          <a:prstGeom prst="rect">
            <a:avLst/>
          </a:prstGeom>
          <a:noFill/>
          <a:ln>
            <a:noFill/>
          </a:ln>
        </p:spPr>
      </p:pic>
      <p:pic>
        <p:nvPicPr>
          <p:cNvPr id="287" name="Google Shape;287;p34"/>
          <p:cNvPicPr preferRelativeResize="0"/>
          <p:nvPr/>
        </p:nvPicPr>
        <p:blipFill rotWithShape="1">
          <a:blip r:embed="rId5">
            <a:alphaModFix/>
          </a:blip>
          <a:srcRect b="0" l="93084" r="0" t="90599"/>
          <a:stretch/>
        </p:blipFill>
        <p:spPr>
          <a:xfrm>
            <a:off x="1367197" y="1122460"/>
            <a:ext cx="314557" cy="333458"/>
          </a:xfrm>
          <a:prstGeom prst="rect">
            <a:avLst/>
          </a:prstGeom>
          <a:noFill/>
          <a:ln>
            <a:noFill/>
          </a:ln>
        </p:spPr>
      </p:pic>
      <p:sp>
        <p:nvSpPr>
          <p:cNvPr id="288" name="Google Shape;288;p34"/>
          <p:cNvSpPr txBox="1"/>
          <p:nvPr>
            <p:ph idx="4294967295" type="title"/>
          </p:nvPr>
        </p:nvSpPr>
        <p:spPr>
          <a:xfrm>
            <a:off x="1653850" y="4328138"/>
            <a:ext cx="2639100" cy="333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E06666"/>
                </a:solidFill>
                <a:latin typeface="Press Start 2P"/>
                <a:ea typeface="Press Start 2P"/>
                <a:cs typeface="Press Start 2P"/>
                <a:sym typeface="Press Start 2P"/>
              </a:rPr>
              <a:t>POTATO PLANT</a:t>
            </a:r>
            <a:endParaRPr b="1" sz="1120">
              <a:solidFill>
                <a:srgbClr val="E06666"/>
              </a:solidFill>
              <a:latin typeface="Press Start 2P"/>
              <a:ea typeface="Press Start 2P"/>
              <a:cs typeface="Press Start 2P"/>
              <a:sym typeface="Press Start 2P"/>
            </a:endParaRPr>
          </a:p>
        </p:txBody>
      </p:sp>
      <p:pic>
        <p:nvPicPr>
          <p:cNvPr id="289" name="Google Shape;289;p34"/>
          <p:cNvPicPr preferRelativeResize="0"/>
          <p:nvPr/>
        </p:nvPicPr>
        <p:blipFill>
          <a:blip r:embed="rId6">
            <a:alphaModFix/>
          </a:blip>
          <a:stretch>
            <a:fillRect/>
          </a:stretch>
        </p:blipFill>
        <p:spPr>
          <a:xfrm>
            <a:off x="2884375" y="134703"/>
            <a:ext cx="3375252" cy="657050"/>
          </a:xfrm>
          <a:prstGeom prst="rect">
            <a:avLst/>
          </a:prstGeom>
          <a:noFill/>
          <a:ln>
            <a:noFill/>
          </a:ln>
        </p:spPr>
      </p:pic>
      <p:sp>
        <p:nvSpPr>
          <p:cNvPr id="290" name="Google Shape;290;p34"/>
          <p:cNvSpPr txBox="1"/>
          <p:nvPr>
            <p:ph idx="4294967295" type="title"/>
          </p:nvPr>
        </p:nvSpPr>
        <p:spPr>
          <a:xfrm>
            <a:off x="3430050" y="253075"/>
            <a:ext cx="2283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020">
                <a:solidFill>
                  <a:srgbClr val="990000"/>
                </a:solidFill>
                <a:latin typeface="Press Start 2P"/>
                <a:ea typeface="Press Start 2P"/>
                <a:cs typeface="Press Start 2P"/>
                <a:sym typeface="Press Start 2P"/>
              </a:rPr>
              <a:t>Answers:</a:t>
            </a:r>
            <a:endParaRPr b="1" sz="2020">
              <a:solidFill>
                <a:srgbClr val="990000"/>
              </a:solidFill>
              <a:latin typeface="Press Start 2P"/>
              <a:ea typeface="Press Start 2P"/>
              <a:cs typeface="Press Start 2P"/>
              <a:sym typeface="Press Start 2P"/>
            </a:endParaRPr>
          </a:p>
        </p:txBody>
      </p:sp>
      <p:sp>
        <p:nvSpPr>
          <p:cNvPr id="291" name="Google Shape;291;p34"/>
          <p:cNvSpPr txBox="1"/>
          <p:nvPr>
            <p:ph idx="4294967295" type="title"/>
          </p:nvPr>
        </p:nvSpPr>
        <p:spPr>
          <a:xfrm>
            <a:off x="5166100" y="3912775"/>
            <a:ext cx="2639100" cy="791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020">
                <a:solidFill>
                  <a:srgbClr val="F6B26B"/>
                </a:solidFill>
                <a:latin typeface="Press Start 2P"/>
                <a:ea typeface="Press Start 2P"/>
                <a:cs typeface="Press Start 2P"/>
                <a:sym typeface="Press Start 2P"/>
              </a:rPr>
              <a:t>The seed of the potato plant is the potato itself!</a:t>
            </a:r>
            <a:endParaRPr b="1" sz="920">
              <a:solidFill>
                <a:srgbClr val="F6B26B"/>
              </a:solidFill>
              <a:latin typeface="Press Start 2P"/>
              <a:ea typeface="Press Start 2P"/>
              <a:cs typeface="Press Start 2P"/>
              <a:sym typeface="Press Start 2P"/>
            </a:endParaRPr>
          </a:p>
        </p:txBody>
      </p:sp>
      <p:pic>
        <p:nvPicPr>
          <p:cNvPr id="292" name="Google Shape;292;p34"/>
          <p:cNvPicPr preferRelativeResize="0"/>
          <p:nvPr/>
        </p:nvPicPr>
        <p:blipFill rotWithShape="1">
          <a:blip r:embed="rId7">
            <a:alphaModFix/>
          </a:blip>
          <a:srcRect b="0" l="24131" r="23871" t="0"/>
          <a:stretch/>
        </p:blipFill>
        <p:spPr>
          <a:xfrm>
            <a:off x="1679425" y="1563075"/>
            <a:ext cx="1833098" cy="2349701"/>
          </a:xfrm>
          <a:prstGeom prst="rect">
            <a:avLst/>
          </a:prstGeom>
          <a:noFill/>
          <a:ln>
            <a:noFill/>
          </a:ln>
        </p:spPr>
      </p:pic>
      <p:pic>
        <p:nvPicPr>
          <p:cNvPr id="293" name="Google Shape;293;p34"/>
          <p:cNvPicPr preferRelativeResize="0"/>
          <p:nvPr/>
        </p:nvPicPr>
        <p:blipFill rotWithShape="1">
          <a:blip r:embed="rId8">
            <a:alphaModFix/>
          </a:blip>
          <a:srcRect b="55197" l="41275" r="38842" t="17301"/>
          <a:stretch/>
        </p:blipFill>
        <p:spPr>
          <a:xfrm>
            <a:off x="5630988" y="1608125"/>
            <a:ext cx="1574026" cy="20093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pic>
        <p:nvPicPr>
          <p:cNvPr descr="Learn about all of the parts of a plant in this fun science video for kids. Watch how plants grow from a seed all the way up until they eventually create new plants. Great for teaching science vocabulary, this video covers seed, roots, stem, leaves, branches, flower, pistil, stamens, and fruit! The Parts of a Plant Song can be used to supplement outdoor education, or in the classroom to learn about the life cycle and biology of plants. &#10;&#10;We love to teach with music! Watch Scratch Garden Educational Song Videos here: https://www.youtube.com/playlist?list=PL_ym6QHjS1szUhzH9URPbDflLczfPHF6P  &#10;&#10;Scratch Garden makes entertaining educational videos for people that like to laugh and learn! Please Subscribe to see more great fun learning videos from Scratch Garden! https://goo.gl/1biPjA&#10;&#10;&#10;Website: https://www.scratchgarden.com&#10;Instagram: https://www.instagram.com/scratchgarden&#10;Facebook: https://www.facebook.com/scratchgarden&#10;&#10;00:00 Introduction&#10;00:27 From seed to branches&#10;00:55 Flowers, pistil and stamens&#10;01:04 The cycle of the plant starts over&#10;01:51 Labeled plant parts&#10;&#10;#sciencesongs #scratchgardensongs #partsofplants" id="71" name="Google Shape;71;p17" title="The Parts of a Plant Song | Science Songs | Scratch Garden">
            <a:hlinkClick r:id="rId3"/>
          </p:cNvPr>
          <p:cNvPicPr preferRelativeResize="0"/>
          <p:nvPr/>
        </p:nvPicPr>
        <p:blipFill>
          <a:blip r:embed="rId4">
            <a:alphaModFix/>
          </a:blip>
          <a:stretch>
            <a:fillRect/>
          </a:stretch>
        </p:blipFill>
        <p:spPr>
          <a:xfrm>
            <a:off x="1731625" y="1524301"/>
            <a:ext cx="5680750" cy="3195400"/>
          </a:xfrm>
          <a:prstGeom prst="rect">
            <a:avLst/>
          </a:prstGeom>
          <a:noFill/>
          <a:ln>
            <a:noFill/>
          </a:ln>
        </p:spPr>
      </p:pic>
      <p:sp>
        <p:nvSpPr>
          <p:cNvPr id="72" name="Google Shape;72;p17"/>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FFFFFF"/>
                </a:solidFill>
                <a:latin typeface="Montserrat"/>
                <a:ea typeface="Montserrat"/>
                <a:cs typeface="Montserrat"/>
                <a:sym typeface="Montserrat"/>
              </a:rPr>
              <a:t>Let’s learn the “</a:t>
            </a:r>
            <a:r>
              <a:rPr b="1" lang="en">
                <a:solidFill>
                  <a:srgbClr val="FFFFFF"/>
                </a:solidFill>
                <a:latin typeface="Montserrat"/>
                <a:ea typeface="Montserrat"/>
                <a:cs typeface="Montserrat"/>
                <a:sym typeface="Montserrat"/>
              </a:rPr>
              <a:t>Parts of a Plant” song!</a:t>
            </a:r>
            <a:endParaRPr b="1">
              <a:solidFill>
                <a:srgbClr val="FFFFFF"/>
              </a:solidFill>
              <a:latin typeface="Montserrat"/>
              <a:ea typeface="Montserrat"/>
              <a:cs typeface="Montserrat"/>
              <a:sym typeface="Montserrat"/>
            </a:endParaRPr>
          </a:p>
        </p:txBody>
      </p:sp>
      <p:sp>
        <p:nvSpPr>
          <p:cNvPr id="73" name="Google Shape;73;p17"/>
          <p:cNvSpPr txBox="1"/>
          <p:nvPr>
            <p:ph idx="4294967295" type="title"/>
          </p:nvPr>
        </p:nvSpPr>
        <p:spPr>
          <a:xfrm>
            <a:off x="311700" y="78817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1420">
                <a:solidFill>
                  <a:srgbClr val="FFFFFF"/>
                </a:solidFill>
                <a:latin typeface="Montserrat"/>
                <a:ea typeface="Montserrat"/>
                <a:cs typeface="Montserrat"/>
                <a:sym typeface="Montserrat"/>
              </a:rPr>
              <a:t>Don’t be shy, get on your feet and stretch out your arms!</a:t>
            </a:r>
            <a:endParaRPr sz="1420">
              <a:solidFill>
                <a:srgbClr val="FFFFFF"/>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
                                        </p:tgtEl>
                                        <p:attrNameLst>
                                          <p:attrName>style.visibility</p:attrName>
                                        </p:attrNameLst>
                                      </p:cBhvr>
                                      <p:to>
                                        <p:strVal val="visible"/>
                                      </p:to>
                                    </p:set>
                                    <p:animEffect filter="fade" transition="in">
                                      <p:cBhvr>
                                        <p:cTn dur="1000"/>
                                        <p:tgtEl>
                                          <p:spTgt spid="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35"/>
          <p:cNvPicPr preferRelativeResize="0"/>
          <p:nvPr/>
        </p:nvPicPr>
        <p:blipFill>
          <a:blip r:embed="rId3">
            <a:alphaModFix/>
          </a:blip>
          <a:stretch>
            <a:fillRect/>
          </a:stretch>
        </p:blipFill>
        <p:spPr>
          <a:xfrm>
            <a:off x="5673750" y="998500"/>
            <a:ext cx="2774399" cy="3798134"/>
          </a:xfrm>
          <a:prstGeom prst="rect">
            <a:avLst/>
          </a:prstGeom>
          <a:noFill/>
          <a:ln>
            <a:noFill/>
          </a:ln>
        </p:spPr>
      </p:pic>
      <p:pic>
        <p:nvPicPr>
          <p:cNvPr id="299" name="Google Shape;299;p35"/>
          <p:cNvPicPr preferRelativeResize="0"/>
          <p:nvPr/>
        </p:nvPicPr>
        <p:blipFill>
          <a:blip r:embed="rId4">
            <a:alphaModFix/>
          </a:blip>
          <a:stretch>
            <a:fillRect/>
          </a:stretch>
        </p:blipFill>
        <p:spPr>
          <a:xfrm>
            <a:off x="7818025" y="273846"/>
            <a:ext cx="1283994" cy="1730875"/>
          </a:xfrm>
          <a:prstGeom prst="rect">
            <a:avLst/>
          </a:prstGeom>
          <a:noFill/>
          <a:ln>
            <a:noFill/>
          </a:ln>
        </p:spPr>
      </p:pic>
      <p:pic>
        <p:nvPicPr>
          <p:cNvPr id="300" name="Google Shape;300;p35"/>
          <p:cNvPicPr preferRelativeResize="0"/>
          <p:nvPr/>
        </p:nvPicPr>
        <p:blipFill>
          <a:blip r:embed="rId5">
            <a:alphaModFix/>
          </a:blip>
          <a:stretch>
            <a:fillRect/>
          </a:stretch>
        </p:blipFill>
        <p:spPr>
          <a:xfrm>
            <a:off x="3065500" y="4683762"/>
            <a:ext cx="1632896" cy="333450"/>
          </a:xfrm>
          <a:prstGeom prst="rect">
            <a:avLst/>
          </a:prstGeom>
          <a:noFill/>
          <a:ln>
            <a:noFill/>
          </a:ln>
        </p:spPr>
      </p:pic>
      <p:pic>
        <p:nvPicPr>
          <p:cNvPr id="301" name="Google Shape;301;p35"/>
          <p:cNvPicPr preferRelativeResize="0"/>
          <p:nvPr/>
        </p:nvPicPr>
        <p:blipFill>
          <a:blip r:embed="rId6">
            <a:alphaModFix/>
          </a:blip>
          <a:stretch>
            <a:fillRect/>
          </a:stretch>
        </p:blipFill>
        <p:spPr>
          <a:xfrm>
            <a:off x="484313" y="4683759"/>
            <a:ext cx="1628527" cy="333450"/>
          </a:xfrm>
          <a:prstGeom prst="rect">
            <a:avLst/>
          </a:prstGeom>
          <a:noFill/>
          <a:ln>
            <a:noFill/>
          </a:ln>
        </p:spPr>
      </p:pic>
      <p:pic>
        <p:nvPicPr>
          <p:cNvPr id="302" name="Google Shape;302;p35"/>
          <p:cNvPicPr preferRelativeResize="0"/>
          <p:nvPr/>
        </p:nvPicPr>
        <p:blipFill>
          <a:blip r:embed="rId7">
            <a:alphaModFix/>
          </a:blip>
          <a:stretch>
            <a:fillRect/>
          </a:stretch>
        </p:blipFill>
        <p:spPr>
          <a:xfrm>
            <a:off x="450625" y="3305600"/>
            <a:ext cx="4311926" cy="839400"/>
          </a:xfrm>
          <a:prstGeom prst="rect">
            <a:avLst/>
          </a:prstGeom>
          <a:noFill/>
          <a:ln>
            <a:noFill/>
          </a:ln>
        </p:spPr>
      </p:pic>
      <p:pic>
        <p:nvPicPr>
          <p:cNvPr id="303" name="Google Shape;303;p35"/>
          <p:cNvPicPr preferRelativeResize="0"/>
          <p:nvPr/>
        </p:nvPicPr>
        <p:blipFill>
          <a:blip r:embed="rId7">
            <a:alphaModFix/>
          </a:blip>
          <a:stretch>
            <a:fillRect/>
          </a:stretch>
        </p:blipFill>
        <p:spPr>
          <a:xfrm>
            <a:off x="450625" y="2085375"/>
            <a:ext cx="4311926" cy="839400"/>
          </a:xfrm>
          <a:prstGeom prst="rect">
            <a:avLst/>
          </a:prstGeom>
          <a:noFill/>
          <a:ln>
            <a:noFill/>
          </a:ln>
        </p:spPr>
      </p:pic>
      <p:pic>
        <p:nvPicPr>
          <p:cNvPr id="304" name="Google Shape;304;p35"/>
          <p:cNvPicPr preferRelativeResize="0"/>
          <p:nvPr/>
        </p:nvPicPr>
        <p:blipFill>
          <a:blip r:embed="rId7">
            <a:alphaModFix/>
          </a:blip>
          <a:stretch>
            <a:fillRect/>
          </a:stretch>
        </p:blipFill>
        <p:spPr>
          <a:xfrm>
            <a:off x="450625" y="998500"/>
            <a:ext cx="4311926" cy="839400"/>
          </a:xfrm>
          <a:prstGeom prst="rect">
            <a:avLst/>
          </a:prstGeom>
          <a:noFill/>
          <a:ln>
            <a:noFill/>
          </a:ln>
        </p:spPr>
      </p:pic>
      <p:sp>
        <p:nvSpPr>
          <p:cNvPr id="305" name="Google Shape;305;p35"/>
          <p:cNvSpPr txBox="1"/>
          <p:nvPr>
            <p:ph idx="4294967295" type="title"/>
          </p:nvPr>
        </p:nvSpPr>
        <p:spPr>
          <a:xfrm>
            <a:off x="1726250" y="1131850"/>
            <a:ext cx="30363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93C47D"/>
                </a:solidFill>
                <a:latin typeface="Press Start 2P"/>
                <a:ea typeface="Press Start 2P"/>
                <a:cs typeface="Press Start 2P"/>
                <a:sym typeface="Press Start 2P"/>
              </a:rPr>
              <a:t>Identity the colors of this plant.</a:t>
            </a:r>
            <a:endParaRPr b="1" sz="1120">
              <a:solidFill>
                <a:srgbClr val="93C47D"/>
              </a:solidFill>
              <a:latin typeface="Press Start 2P"/>
              <a:ea typeface="Press Start 2P"/>
              <a:cs typeface="Press Start 2P"/>
              <a:sym typeface="Press Start 2P"/>
            </a:endParaRPr>
          </a:p>
        </p:txBody>
      </p:sp>
      <p:pic>
        <p:nvPicPr>
          <p:cNvPr id="306" name="Google Shape;306;p35"/>
          <p:cNvPicPr preferRelativeResize="0"/>
          <p:nvPr/>
        </p:nvPicPr>
        <p:blipFill rotWithShape="1">
          <a:blip r:embed="rId8">
            <a:alphaModFix/>
          </a:blip>
          <a:srcRect b="0" l="93084" r="0" t="90599"/>
          <a:stretch/>
        </p:blipFill>
        <p:spPr>
          <a:xfrm>
            <a:off x="972601" y="2338347"/>
            <a:ext cx="314557" cy="333458"/>
          </a:xfrm>
          <a:prstGeom prst="rect">
            <a:avLst/>
          </a:prstGeom>
          <a:noFill/>
          <a:ln>
            <a:noFill/>
          </a:ln>
        </p:spPr>
      </p:pic>
      <p:pic>
        <p:nvPicPr>
          <p:cNvPr id="307" name="Google Shape;307;p35"/>
          <p:cNvPicPr preferRelativeResize="0"/>
          <p:nvPr/>
        </p:nvPicPr>
        <p:blipFill rotWithShape="1">
          <a:blip r:embed="rId8">
            <a:alphaModFix/>
          </a:blip>
          <a:srcRect b="0" l="93084" r="0" t="90599"/>
          <a:stretch/>
        </p:blipFill>
        <p:spPr>
          <a:xfrm>
            <a:off x="605197" y="2338347"/>
            <a:ext cx="314557" cy="333458"/>
          </a:xfrm>
          <a:prstGeom prst="rect">
            <a:avLst/>
          </a:prstGeom>
          <a:noFill/>
          <a:ln>
            <a:noFill/>
          </a:ln>
        </p:spPr>
      </p:pic>
      <p:pic>
        <p:nvPicPr>
          <p:cNvPr id="308" name="Google Shape;308;p35"/>
          <p:cNvPicPr preferRelativeResize="0"/>
          <p:nvPr/>
        </p:nvPicPr>
        <p:blipFill rotWithShape="1">
          <a:blip r:embed="rId8">
            <a:alphaModFix/>
          </a:blip>
          <a:srcRect b="0" l="93084" r="0" t="90599"/>
          <a:stretch/>
        </p:blipFill>
        <p:spPr>
          <a:xfrm>
            <a:off x="605201" y="1208050"/>
            <a:ext cx="314557" cy="333458"/>
          </a:xfrm>
          <a:prstGeom prst="rect">
            <a:avLst/>
          </a:prstGeom>
          <a:noFill/>
          <a:ln>
            <a:noFill/>
          </a:ln>
        </p:spPr>
      </p:pic>
      <p:pic>
        <p:nvPicPr>
          <p:cNvPr id="309" name="Google Shape;309;p35"/>
          <p:cNvPicPr preferRelativeResize="0"/>
          <p:nvPr/>
        </p:nvPicPr>
        <p:blipFill rotWithShape="1">
          <a:blip r:embed="rId8">
            <a:alphaModFix/>
          </a:blip>
          <a:srcRect b="0" l="93084" r="0" t="90599"/>
          <a:stretch/>
        </p:blipFill>
        <p:spPr>
          <a:xfrm>
            <a:off x="1336326" y="3558569"/>
            <a:ext cx="314557" cy="333458"/>
          </a:xfrm>
          <a:prstGeom prst="rect">
            <a:avLst/>
          </a:prstGeom>
          <a:noFill/>
          <a:ln>
            <a:noFill/>
          </a:ln>
        </p:spPr>
      </p:pic>
      <p:pic>
        <p:nvPicPr>
          <p:cNvPr id="310" name="Google Shape;310;p35"/>
          <p:cNvPicPr preferRelativeResize="0"/>
          <p:nvPr/>
        </p:nvPicPr>
        <p:blipFill rotWithShape="1">
          <a:blip r:embed="rId8">
            <a:alphaModFix/>
          </a:blip>
          <a:srcRect b="0" l="93084" r="0" t="90599"/>
          <a:stretch/>
        </p:blipFill>
        <p:spPr>
          <a:xfrm>
            <a:off x="605197" y="3558569"/>
            <a:ext cx="314557" cy="333458"/>
          </a:xfrm>
          <a:prstGeom prst="rect">
            <a:avLst/>
          </a:prstGeom>
          <a:noFill/>
          <a:ln>
            <a:noFill/>
          </a:ln>
        </p:spPr>
      </p:pic>
      <p:pic>
        <p:nvPicPr>
          <p:cNvPr id="311" name="Google Shape;311;p35"/>
          <p:cNvPicPr preferRelativeResize="0"/>
          <p:nvPr/>
        </p:nvPicPr>
        <p:blipFill rotWithShape="1">
          <a:blip r:embed="rId8">
            <a:alphaModFix/>
          </a:blip>
          <a:srcRect b="0" l="93084" r="0" t="90599"/>
          <a:stretch/>
        </p:blipFill>
        <p:spPr>
          <a:xfrm>
            <a:off x="981319" y="3558569"/>
            <a:ext cx="314557" cy="333458"/>
          </a:xfrm>
          <a:prstGeom prst="rect">
            <a:avLst/>
          </a:prstGeom>
          <a:noFill/>
          <a:ln>
            <a:noFill/>
          </a:ln>
        </p:spPr>
      </p:pic>
      <p:pic>
        <p:nvPicPr>
          <p:cNvPr id="312" name="Google Shape;312;p35"/>
          <p:cNvPicPr preferRelativeResize="0"/>
          <p:nvPr/>
        </p:nvPicPr>
        <p:blipFill>
          <a:blip r:embed="rId7">
            <a:alphaModFix/>
          </a:blip>
          <a:stretch>
            <a:fillRect/>
          </a:stretch>
        </p:blipFill>
        <p:spPr>
          <a:xfrm>
            <a:off x="2884375" y="134703"/>
            <a:ext cx="3375252" cy="657050"/>
          </a:xfrm>
          <a:prstGeom prst="rect">
            <a:avLst/>
          </a:prstGeom>
          <a:noFill/>
          <a:ln>
            <a:noFill/>
          </a:ln>
        </p:spPr>
      </p:pic>
      <p:sp>
        <p:nvSpPr>
          <p:cNvPr id="313" name="Google Shape;313;p35"/>
          <p:cNvSpPr txBox="1"/>
          <p:nvPr>
            <p:ph idx="4294967295" type="title"/>
          </p:nvPr>
        </p:nvSpPr>
        <p:spPr>
          <a:xfrm>
            <a:off x="3263800" y="253075"/>
            <a:ext cx="2774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020">
                <a:solidFill>
                  <a:srgbClr val="990000"/>
                </a:solidFill>
                <a:latin typeface="Press Start 2P"/>
                <a:ea typeface="Press Start 2P"/>
                <a:cs typeface="Press Start 2P"/>
                <a:sym typeface="Press Start 2P"/>
              </a:rPr>
              <a:t>Questions:</a:t>
            </a:r>
            <a:endParaRPr b="1" sz="2020">
              <a:solidFill>
                <a:srgbClr val="990000"/>
              </a:solidFill>
              <a:latin typeface="Press Start 2P"/>
              <a:ea typeface="Press Start 2P"/>
              <a:cs typeface="Press Start 2P"/>
              <a:sym typeface="Press Start 2P"/>
            </a:endParaRPr>
          </a:p>
        </p:txBody>
      </p:sp>
      <p:sp>
        <p:nvSpPr>
          <p:cNvPr id="314" name="Google Shape;314;p35"/>
          <p:cNvSpPr txBox="1"/>
          <p:nvPr>
            <p:ph idx="4294967295" type="title"/>
          </p:nvPr>
        </p:nvSpPr>
        <p:spPr>
          <a:xfrm>
            <a:off x="1726249" y="2248250"/>
            <a:ext cx="28458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F6B26B"/>
                </a:solidFill>
                <a:latin typeface="Press Start 2P"/>
                <a:ea typeface="Press Start 2P"/>
                <a:cs typeface="Press Start 2P"/>
                <a:sym typeface="Press Start 2P"/>
              </a:rPr>
              <a:t>Guess the name of this plant.</a:t>
            </a:r>
            <a:endParaRPr b="1" sz="1120">
              <a:solidFill>
                <a:srgbClr val="F6B26B"/>
              </a:solidFill>
              <a:latin typeface="Press Start 2P"/>
              <a:ea typeface="Press Start 2P"/>
              <a:cs typeface="Press Start 2P"/>
              <a:sym typeface="Press Start 2P"/>
            </a:endParaRPr>
          </a:p>
        </p:txBody>
      </p:sp>
      <p:sp>
        <p:nvSpPr>
          <p:cNvPr id="315" name="Google Shape;315;p35"/>
          <p:cNvSpPr txBox="1"/>
          <p:nvPr>
            <p:ph idx="4294967295" type="title"/>
          </p:nvPr>
        </p:nvSpPr>
        <p:spPr>
          <a:xfrm>
            <a:off x="1726250" y="3438950"/>
            <a:ext cx="27744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E06666"/>
                </a:solidFill>
                <a:latin typeface="Press Start 2P"/>
                <a:ea typeface="Press Start 2P"/>
                <a:cs typeface="Press Start 2P"/>
                <a:sym typeface="Press Start 2P"/>
              </a:rPr>
              <a:t>Guess the size of this plant’s seed.</a:t>
            </a:r>
            <a:endParaRPr b="1" sz="1120">
              <a:solidFill>
                <a:srgbClr val="E06666"/>
              </a:solidFill>
              <a:latin typeface="Press Start 2P"/>
              <a:ea typeface="Press Start 2P"/>
              <a:cs typeface="Press Start 2P"/>
              <a:sym typeface="Press Start 2P"/>
            </a:endParaRPr>
          </a:p>
        </p:txBody>
      </p:sp>
      <p:pic>
        <p:nvPicPr>
          <p:cNvPr id="316" name="Google Shape;316;p35"/>
          <p:cNvPicPr preferRelativeResize="0"/>
          <p:nvPr/>
        </p:nvPicPr>
        <p:blipFill>
          <a:blip r:embed="rId9">
            <a:alphaModFix/>
          </a:blip>
          <a:stretch>
            <a:fillRect/>
          </a:stretch>
        </p:blipFill>
        <p:spPr>
          <a:xfrm>
            <a:off x="5826075" y="2085375"/>
            <a:ext cx="2469750" cy="2022324"/>
          </a:xfrm>
          <a:prstGeom prst="rect">
            <a:avLst/>
          </a:prstGeom>
          <a:noFill/>
          <a:ln>
            <a:noFill/>
          </a:ln>
        </p:spPr>
      </p:pic>
      <p:sp>
        <p:nvSpPr>
          <p:cNvPr id="317" name="Google Shape;317;p35"/>
          <p:cNvSpPr txBox="1"/>
          <p:nvPr>
            <p:ph idx="4294967295" type="title"/>
          </p:nvPr>
        </p:nvSpPr>
        <p:spPr>
          <a:xfrm>
            <a:off x="7915075" y="612850"/>
            <a:ext cx="11145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990"/>
              <a:buNone/>
            </a:pPr>
            <a:r>
              <a:rPr lang="en" sz="820">
                <a:solidFill>
                  <a:srgbClr val="660000"/>
                </a:solidFill>
                <a:latin typeface="Press Start 2P"/>
                <a:ea typeface="Press Start 2P"/>
                <a:cs typeface="Press Start 2P"/>
                <a:sym typeface="Press Start 2P"/>
              </a:rPr>
              <a:t>This is a native dune plant!</a:t>
            </a:r>
            <a:endParaRPr sz="820">
              <a:solidFill>
                <a:srgbClr val="660000"/>
              </a:solidFill>
              <a:latin typeface="Press Start 2P"/>
              <a:ea typeface="Press Start 2P"/>
              <a:cs typeface="Press Start 2P"/>
              <a:sym typeface="Press Start 2P"/>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36"/>
          <p:cNvPicPr preferRelativeResize="0"/>
          <p:nvPr/>
        </p:nvPicPr>
        <p:blipFill>
          <a:blip r:embed="rId3">
            <a:alphaModFix/>
          </a:blip>
          <a:stretch>
            <a:fillRect/>
          </a:stretch>
        </p:blipFill>
        <p:spPr>
          <a:xfrm>
            <a:off x="5030800" y="992963"/>
            <a:ext cx="2774399" cy="3798113"/>
          </a:xfrm>
          <a:prstGeom prst="rect">
            <a:avLst/>
          </a:prstGeom>
          <a:noFill/>
          <a:ln>
            <a:noFill/>
          </a:ln>
        </p:spPr>
      </p:pic>
      <p:pic>
        <p:nvPicPr>
          <p:cNvPr id="323" name="Google Shape;323;p36"/>
          <p:cNvPicPr preferRelativeResize="0"/>
          <p:nvPr/>
        </p:nvPicPr>
        <p:blipFill>
          <a:blip r:embed="rId4">
            <a:alphaModFix/>
          </a:blip>
          <a:stretch>
            <a:fillRect/>
          </a:stretch>
        </p:blipFill>
        <p:spPr>
          <a:xfrm>
            <a:off x="5267800" y="1455925"/>
            <a:ext cx="2469750" cy="2022324"/>
          </a:xfrm>
          <a:prstGeom prst="rect">
            <a:avLst/>
          </a:prstGeom>
          <a:noFill/>
          <a:ln>
            <a:noFill/>
          </a:ln>
        </p:spPr>
      </p:pic>
      <p:pic>
        <p:nvPicPr>
          <p:cNvPr id="324" name="Google Shape;324;p36"/>
          <p:cNvPicPr preferRelativeResize="0"/>
          <p:nvPr/>
        </p:nvPicPr>
        <p:blipFill>
          <a:blip r:embed="rId5">
            <a:alphaModFix/>
          </a:blip>
          <a:stretch>
            <a:fillRect/>
          </a:stretch>
        </p:blipFill>
        <p:spPr>
          <a:xfrm>
            <a:off x="1208775" y="992975"/>
            <a:ext cx="2774399" cy="3798103"/>
          </a:xfrm>
          <a:prstGeom prst="rect">
            <a:avLst/>
          </a:prstGeom>
          <a:noFill/>
          <a:ln>
            <a:noFill/>
          </a:ln>
        </p:spPr>
      </p:pic>
      <p:pic>
        <p:nvPicPr>
          <p:cNvPr id="325" name="Google Shape;325;p36"/>
          <p:cNvPicPr preferRelativeResize="0"/>
          <p:nvPr/>
        </p:nvPicPr>
        <p:blipFill rotWithShape="1">
          <a:blip r:embed="rId6">
            <a:alphaModFix/>
          </a:blip>
          <a:srcRect b="0" l="93084" r="0" t="90599"/>
          <a:stretch/>
        </p:blipFill>
        <p:spPr>
          <a:xfrm>
            <a:off x="5892451" y="1122457"/>
            <a:ext cx="314557" cy="333458"/>
          </a:xfrm>
          <a:prstGeom prst="rect">
            <a:avLst/>
          </a:prstGeom>
          <a:noFill/>
          <a:ln>
            <a:noFill/>
          </a:ln>
        </p:spPr>
      </p:pic>
      <p:pic>
        <p:nvPicPr>
          <p:cNvPr id="326" name="Google Shape;326;p36"/>
          <p:cNvPicPr preferRelativeResize="0"/>
          <p:nvPr/>
        </p:nvPicPr>
        <p:blipFill rotWithShape="1">
          <a:blip r:embed="rId6">
            <a:alphaModFix/>
          </a:blip>
          <a:srcRect b="0" l="93084" r="0" t="90599"/>
          <a:stretch/>
        </p:blipFill>
        <p:spPr>
          <a:xfrm>
            <a:off x="5161322" y="1122457"/>
            <a:ext cx="314557" cy="333458"/>
          </a:xfrm>
          <a:prstGeom prst="rect">
            <a:avLst/>
          </a:prstGeom>
          <a:noFill/>
          <a:ln>
            <a:noFill/>
          </a:ln>
        </p:spPr>
      </p:pic>
      <p:pic>
        <p:nvPicPr>
          <p:cNvPr id="327" name="Google Shape;327;p36"/>
          <p:cNvPicPr preferRelativeResize="0"/>
          <p:nvPr/>
        </p:nvPicPr>
        <p:blipFill rotWithShape="1">
          <a:blip r:embed="rId6">
            <a:alphaModFix/>
          </a:blip>
          <a:srcRect b="0" l="93084" r="0" t="90599"/>
          <a:stretch/>
        </p:blipFill>
        <p:spPr>
          <a:xfrm>
            <a:off x="5537444" y="1122457"/>
            <a:ext cx="314557" cy="333458"/>
          </a:xfrm>
          <a:prstGeom prst="rect">
            <a:avLst/>
          </a:prstGeom>
          <a:noFill/>
          <a:ln>
            <a:noFill/>
          </a:ln>
        </p:spPr>
      </p:pic>
      <p:pic>
        <p:nvPicPr>
          <p:cNvPr id="328" name="Google Shape;328;p36"/>
          <p:cNvPicPr preferRelativeResize="0"/>
          <p:nvPr/>
        </p:nvPicPr>
        <p:blipFill rotWithShape="1">
          <a:blip r:embed="rId6">
            <a:alphaModFix/>
          </a:blip>
          <a:srcRect b="0" l="93084" r="0" t="90599"/>
          <a:stretch/>
        </p:blipFill>
        <p:spPr>
          <a:xfrm>
            <a:off x="1734601" y="1122460"/>
            <a:ext cx="314557" cy="333458"/>
          </a:xfrm>
          <a:prstGeom prst="rect">
            <a:avLst/>
          </a:prstGeom>
          <a:noFill/>
          <a:ln>
            <a:noFill/>
          </a:ln>
        </p:spPr>
      </p:pic>
      <p:pic>
        <p:nvPicPr>
          <p:cNvPr id="329" name="Google Shape;329;p36"/>
          <p:cNvPicPr preferRelativeResize="0"/>
          <p:nvPr/>
        </p:nvPicPr>
        <p:blipFill rotWithShape="1">
          <a:blip r:embed="rId6">
            <a:alphaModFix/>
          </a:blip>
          <a:srcRect b="0" l="93084" r="0" t="90599"/>
          <a:stretch/>
        </p:blipFill>
        <p:spPr>
          <a:xfrm>
            <a:off x="1367197" y="1122460"/>
            <a:ext cx="314557" cy="333458"/>
          </a:xfrm>
          <a:prstGeom prst="rect">
            <a:avLst/>
          </a:prstGeom>
          <a:noFill/>
          <a:ln>
            <a:noFill/>
          </a:ln>
        </p:spPr>
      </p:pic>
      <p:sp>
        <p:nvSpPr>
          <p:cNvPr id="330" name="Google Shape;330;p36"/>
          <p:cNvSpPr txBox="1"/>
          <p:nvPr>
            <p:ph idx="4294967295" type="title"/>
          </p:nvPr>
        </p:nvSpPr>
        <p:spPr>
          <a:xfrm>
            <a:off x="1767075" y="4328125"/>
            <a:ext cx="1624500" cy="333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E06666"/>
                </a:solidFill>
                <a:latin typeface="Press Start 2P"/>
                <a:ea typeface="Press Start 2P"/>
                <a:cs typeface="Press Start 2P"/>
                <a:sym typeface="Press Start 2P"/>
              </a:rPr>
              <a:t>BEACH PLUM</a:t>
            </a:r>
            <a:endParaRPr b="1" sz="1120">
              <a:solidFill>
                <a:srgbClr val="E06666"/>
              </a:solidFill>
              <a:latin typeface="Press Start 2P"/>
              <a:ea typeface="Press Start 2P"/>
              <a:cs typeface="Press Start 2P"/>
              <a:sym typeface="Press Start 2P"/>
            </a:endParaRPr>
          </a:p>
        </p:txBody>
      </p:sp>
      <p:pic>
        <p:nvPicPr>
          <p:cNvPr id="331" name="Google Shape;331;p36"/>
          <p:cNvPicPr preferRelativeResize="0"/>
          <p:nvPr/>
        </p:nvPicPr>
        <p:blipFill>
          <a:blip r:embed="rId7">
            <a:alphaModFix/>
          </a:blip>
          <a:stretch>
            <a:fillRect/>
          </a:stretch>
        </p:blipFill>
        <p:spPr>
          <a:xfrm>
            <a:off x="2884375" y="134703"/>
            <a:ext cx="3375252" cy="657050"/>
          </a:xfrm>
          <a:prstGeom prst="rect">
            <a:avLst/>
          </a:prstGeom>
          <a:noFill/>
          <a:ln>
            <a:noFill/>
          </a:ln>
        </p:spPr>
      </p:pic>
      <p:sp>
        <p:nvSpPr>
          <p:cNvPr id="332" name="Google Shape;332;p36"/>
          <p:cNvSpPr txBox="1"/>
          <p:nvPr>
            <p:ph idx="4294967295" type="title"/>
          </p:nvPr>
        </p:nvSpPr>
        <p:spPr>
          <a:xfrm>
            <a:off x="3430050" y="253075"/>
            <a:ext cx="2283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020">
                <a:solidFill>
                  <a:srgbClr val="990000"/>
                </a:solidFill>
                <a:latin typeface="Press Start 2P"/>
                <a:ea typeface="Press Start 2P"/>
                <a:cs typeface="Press Start 2P"/>
                <a:sym typeface="Press Start 2P"/>
              </a:rPr>
              <a:t>Answers:</a:t>
            </a:r>
            <a:endParaRPr b="1" sz="2020">
              <a:solidFill>
                <a:srgbClr val="990000"/>
              </a:solidFill>
              <a:latin typeface="Press Start 2P"/>
              <a:ea typeface="Press Start 2P"/>
              <a:cs typeface="Press Start 2P"/>
              <a:sym typeface="Press Start 2P"/>
            </a:endParaRPr>
          </a:p>
        </p:txBody>
      </p:sp>
      <p:sp>
        <p:nvSpPr>
          <p:cNvPr id="333" name="Google Shape;333;p36"/>
          <p:cNvSpPr txBox="1"/>
          <p:nvPr>
            <p:ph idx="4294967295" type="title"/>
          </p:nvPr>
        </p:nvSpPr>
        <p:spPr>
          <a:xfrm>
            <a:off x="5098450" y="3870013"/>
            <a:ext cx="2639100" cy="791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920">
                <a:solidFill>
                  <a:srgbClr val="F6B26B"/>
                </a:solidFill>
                <a:latin typeface="Press Start 2P"/>
                <a:ea typeface="Press Start 2P"/>
                <a:cs typeface="Press Start 2P"/>
                <a:sym typeface="Press Start 2P"/>
              </a:rPr>
              <a:t>The seed of the beach plum is inside the plum and it is called the pit!</a:t>
            </a:r>
            <a:endParaRPr b="1" sz="820">
              <a:solidFill>
                <a:srgbClr val="F6B26B"/>
              </a:solidFill>
              <a:latin typeface="Press Start 2P"/>
              <a:ea typeface="Press Start 2P"/>
              <a:cs typeface="Press Start 2P"/>
              <a:sym typeface="Press Start 2P"/>
            </a:endParaRPr>
          </a:p>
        </p:txBody>
      </p:sp>
      <p:cxnSp>
        <p:nvCxnSpPr>
          <p:cNvPr id="334" name="Google Shape;334;p36"/>
          <p:cNvCxnSpPr/>
          <p:nvPr/>
        </p:nvCxnSpPr>
        <p:spPr>
          <a:xfrm flipH="1" rot="10800000">
            <a:off x="6148300" y="2912138"/>
            <a:ext cx="539400" cy="566100"/>
          </a:xfrm>
          <a:prstGeom prst="straightConnector1">
            <a:avLst/>
          </a:prstGeom>
          <a:noFill/>
          <a:ln cap="flat" cmpd="sng" w="28575">
            <a:solidFill>
              <a:srgbClr val="5B0F00"/>
            </a:solidFill>
            <a:prstDash val="solid"/>
            <a:round/>
            <a:headEnd len="med" w="med" type="none"/>
            <a:tailEnd len="med" w="med" type="stealth"/>
          </a:ln>
        </p:spPr>
      </p:cxnSp>
      <p:pic>
        <p:nvPicPr>
          <p:cNvPr id="335" name="Google Shape;335;p36"/>
          <p:cNvPicPr preferRelativeResize="0"/>
          <p:nvPr/>
        </p:nvPicPr>
        <p:blipFill>
          <a:blip r:embed="rId4">
            <a:alphaModFix/>
          </a:blip>
          <a:stretch>
            <a:fillRect/>
          </a:stretch>
        </p:blipFill>
        <p:spPr>
          <a:xfrm>
            <a:off x="1361100" y="1880863"/>
            <a:ext cx="2469750" cy="20223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p37"/>
          <p:cNvPicPr preferRelativeResize="0"/>
          <p:nvPr/>
        </p:nvPicPr>
        <p:blipFill>
          <a:blip r:embed="rId3">
            <a:alphaModFix/>
          </a:blip>
          <a:stretch>
            <a:fillRect/>
          </a:stretch>
        </p:blipFill>
        <p:spPr>
          <a:xfrm>
            <a:off x="5673750" y="998500"/>
            <a:ext cx="2774399" cy="3798134"/>
          </a:xfrm>
          <a:prstGeom prst="rect">
            <a:avLst/>
          </a:prstGeom>
          <a:noFill/>
          <a:ln>
            <a:noFill/>
          </a:ln>
        </p:spPr>
      </p:pic>
      <p:pic>
        <p:nvPicPr>
          <p:cNvPr id="341" name="Google Shape;341;p37"/>
          <p:cNvPicPr preferRelativeResize="0"/>
          <p:nvPr/>
        </p:nvPicPr>
        <p:blipFill>
          <a:blip r:embed="rId4">
            <a:alphaModFix/>
          </a:blip>
          <a:stretch>
            <a:fillRect/>
          </a:stretch>
        </p:blipFill>
        <p:spPr>
          <a:xfrm>
            <a:off x="7818025" y="273846"/>
            <a:ext cx="1283994" cy="1730875"/>
          </a:xfrm>
          <a:prstGeom prst="rect">
            <a:avLst/>
          </a:prstGeom>
          <a:noFill/>
          <a:ln>
            <a:noFill/>
          </a:ln>
        </p:spPr>
      </p:pic>
      <p:pic>
        <p:nvPicPr>
          <p:cNvPr id="342" name="Google Shape;342;p37"/>
          <p:cNvPicPr preferRelativeResize="0"/>
          <p:nvPr/>
        </p:nvPicPr>
        <p:blipFill>
          <a:blip r:embed="rId5">
            <a:alphaModFix/>
          </a:blip>
          <a:stretch>
            <a:fillRect/>
          </a:stretch>
        </p:blipFill>
        <p:spPr>
          <a:xfrm>
            <a:off x="3065500" y="4683762"/>
            <a:ext cx="1632896" cy="333450"/>
          </a:xfrm>
          <a:prstGeom prst="rect">
            <a:avLst/>
          </a:prstGeom>
          <a:noFill/>
          <a:ln>
            <a:noFill/>
          </a:ln>
        </p:spPr>
      </p:pic>
      <p:pic>
        <p:nvPicPr>
          <p:cNvPr id="343" name="Google Shape;343;p37"/>
          <p:cNvPicPr preferRelativeResize="0"/>
          <p:nvPr/>
        </p:nvPicPr>
        <p:blipFill>
          <a:blip r:embed="rId6">
            <a:alphaModFix/>
          </a:blip>
          <a:stretch>
            <a:fillRect/>
          </a:stretch>
        </p:blipFill>
        <p:spPr>
          <a:xfrm>
            <a:off x="484313" y="4683759"/>
            <a:ext cx="1628527" cy="333450"/>
          </a:xfrm>
          <a:prstGeom prst="rect">
            <a:avLst/>
          </a:prstGeom>
          <a:noFill/>
          <a:ln>
            <a:noFill/>
          </a:ln>
        </p:spPr>
      </p:pic>
      <p:pic>
        <p:nvPicPr>
          <p:cNvPr id="344" name="Google Shape;344;p37"/>
          <p:cNvPicPr preferRelativeResize="0"/>
          <p:nvPr/>
        </p:nvPicPr>
        <p:blipFill>
          <a:blip r:embed="rId7">
            <a:alphaModFix/>
          </a:blip>
          <a:stretch>
            <a:fillRect/>
          </a:stretch>
        </p:blipFill>
        <p:spPr>
          <a:xfrm>
            <a:off x="450625" y="3305600"/>
            <a:ext cx="4311926" cy="839400"/>
          </a:xfrm>
          <a:prstGeom prst="rect">
            <a:avLst/>
          </a:prstGeom>
          <a:noFill/>
          <a:ln>
            <a:noFill/>
          </a:ln>
        </p:spPr>
      </p:pic>
      <p:pic>
        <p:nvPicPr>
          <p:cNvPr id="345" name="Google Shape;345;p37"/>
          <p:cNvPicPr preferRelativeResize="0"/>
          <p:nvPr/>
        </p:nvPicPr>
        <p:blipFill>
          <a:blip r:embed="rId7">
            <a:alphaModFix/>
          </a:blip>
          <a:stretch>
            <a:fillRect/>
          </a:stretch>
        </p:blipFill>
        <p:spPr>
          <a:xfrm>
            <a:off x="450625" y="2085375"/>
            <a:ext cx="4311926" cy="839400"/>
          </a:xfrm>
          <a:prstGeom prst="rect">
            <a:avLst/>
          </a:prstGeom>
          <a:noFill/>
          <a:ln>
            <a:noFill/>
          </a:ln>
        </p:spPr>
      </p:pic>
      <p:pic>
        <p:nvPicPr>
          <p:cNvPr id="346" name="Google Shape;346;p37"/>
          <p:cNvPicPr preferRelativeResize="0"/>
          <p:nvPr/>
        </p:nvPicPr>
        <p:blipFill>
          <a:blip r:embed="rId7">
            <a:alphaModFix/>
          </a:blip>
          <a:stretch>
            <a:fillRect/>
          </a:stretch>
        </p:blipFill>
        <p:spPr>
          <a:xfrm>
            <a:off x="450625" y="998500"/>
            <a:ext cx="4311926" cy="839400"/>
          </a:xfrm>
          <a:prstGeom prst="rect">
            <a:avLst/>
          </a:prstGeom>
          <a:noFill/>
          <a:ln>
            <a:noFill/>
          </a:ln>
        </p:spPr>
      </p:pic>
      <p:sp>
        <p:nvSpPr>
          <p:cNvPr id="347" name="Google Shape;347;p37"/>
          <p:cNvSpPr txBox="1"/>
          <p:nvPr>
            <p:ph idx="4294967295" type="title"/>
          </p:nvPr>
        </p:nvSpPr>
        <p:spPr>
          <a:xfrm>
            <a:off x="1726250" y="1131850"/>
            <a:ext cx="30363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93C47D"/>
                </a:solidFill>
                <a:latin typeface="Press Start 2P"/>
                <a:ea typeface="Press Start 2P"/>
                <a:cs typeface="Press Start 2P"/>
                <a:sym typeface="Press Start 2P"/>
              </a:rPr>
              <a:t>Identity the colors of this plant.</a:t>
            </a:r>
            <a:endParaRPr b="1" sz="1120">
              <a:solidFill>
                <a:srgbClr val="93C47D"/>
              </a:solidFill>
              <a:latin typeface="Press Start 2P"/>
              <a:ea typeface="Press Start 2P"/>
              <a:cs typeface="Press Start 2P"/>
              <a:sym typeface="Press Start 2P"/>
            </a:endParaRPr>
          </a:p>
        </p:txBody>
      </p:sp>
      <p:sp>
        <p:nvSpPr>
          <p:cNvPr id="348" name="Google Shape;348;p37"/>
          <p:cNvSpPr txBox="1"/>
          <p:nvPr>
            <p:ph idx="4294967295" type="title"/>
          </p:nvPr>
        </p:nvSpPr>
        <p:spPr>
          <a:xfrm>
            <a:off x="1726249" y="2248250"/>
            <a:ext cx="28458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F6B26B"/>
                </a:solidFill>
                <a:latin typeface="Press Start 2P"/>
                <a:ea typeface="Press Start 2P"/>
                <a:cs typeface="Press Start 2P"/>
                <a:sym typeface="Press Start 2P"/>
              </a:rPr>
              <a:t>Guess the name of this plant.</a:t>
            </a:r>
            <a:endParaRPr b="1" sz="1120">
              <a:solidFill>
                <a:srgbClr val="F6B26B"/>
              </a:solidFill>
              <a:latin typeface="Press Start 2P"/>
              <a:ea typeface="Press Start 2P"/>
              <a:cs typeface="Press Start 2P"/>
              <a:sym typeface="Press Start 2P"/>
            </a:endParaRPr>
          </a:p>
        </p:txBody>
      </p:sp>
      <p:sp>
        <p:nvSpPr>
          <p:cNvPr id="349" name="Google Shape;349;p37"/>
          <p:cNvSpPr txBox="1"/>
          <p:nvPr>
            <p:ph idx="4294967295" type="title"/>
          </p:nvPr>
        </p:nvSpPr>
        <p:spPr>
          <a:xfrm>
            <a:off x="1726250" y="3438950"/>
            <a:ext cx="27744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E06666"/>
                </a:solidFill>
                <a:latin typeface="Press Start 2P"/>
                <a:ea typeface="Press Start 2P"/>
                <a:cs typeface="Press Start 2P"/>
                <a:sym typeface="Press Start 2P"/>
              </a:rPr>
              <a:t>Guess the size of this plant’s seed.</a:t>
            </a:r>
            <a:endParaRPr b="1" sz="1120">
              <a:solidFill>
                <a:srgbClr val="E06666"/>
              </a:solidFill>
              <a:latin typeface="Press Start 2P"/>
              <a:ea typeface="Press Start 2P"/>
              <a:cs typeface="Press Start 2P"/>
              <a:sym typeface="Press Start 2P"/>
            </a:endParaRPr>
          </a:p>
        </p:txBody>
      </p:sp>
      <p:pic>
        <p:nvPicPr>
          <p:cNvPr id="350" name="Google Shape;350;p37"/>
          <p:cNvPicPr preferRelativeResize="0"/>
          <p:nvPr/>
        </p:nvPicPr>
        <p:blipFill rotWithShape="1">
          <a:blip r:embed="rId8">
            <a:alphaModFix/>
          </a:blip>
          <a:srcRect b="0" l="93084" r="0" t="90599"/>
          <a:stretch/>
        </p:blipFill>
        <p:spPr>
          <a:xfrm>
            <a:off x="972601" y="2338347"/>
            <a:ext cx="314557" cy="333458"/>
          </a:xfrm>
          <a:prstGeom prst="rect">
            <a:avLst/>
          </a:prstGeom>
          <a:noFill/>
          <a:ln>
            <a:noFill/>
          </a:ln>
        </p:spPr>
      </p:pic>
      <p:pic>
        <p:nvPicPr>
          <p:cNvPr id="351" name="Google Shape;351;p37"/>
          <p:cNvPicPr preferRelativeResize="0"/>
          <p:nvPr/>
        </p:nvPicPr>
        <p:blipFill rotWithShape="1">
          <a:blip r:embed="rId8">
            <a:alphaModFix/>
          </a:blip>
          <a:srcRect b="0" l="93084" r="0" t="90599"/>
          <a:stretch/>
        </p:blipFill>
        <p:spPr>
          <a:xfrm>
            <a:off x="605197" y="2338347"/>
            <a:ext cx="314557" cy="333458"/>
          </a:xfrm>
          <a:prstGeom prst="rect">
            <a:avLst/>
          </a:prstGeom>
          <a:noFill/>
          <a:ln>
            <a:noFill/>
          </a:ln>
        </p:spPr>
      </p:pic>
      <p:pic>
        <p:nvPicPr>
          <p:cNvPr id="352" name="Google Shape;352;p37"/>
          <p:cNvPicPr preferRelativeResize="0"/>
          <p:nvPr/>
        </p:nvPicPr>
        <p:blipFill rotWithShape="1">
          <a:blip r:embed="rId8">
            <a:alphaModFix/>
          </a:blip>
          <a:srcRect b="0" l="93084" r="0" t="90599"/>
          <a:stretch/>
        </p:blipFill>
        <p:spPr>
          <a:xfrm>
            <a:off x="605201" y="1208050"/>
            <a:ext cx="314557" cy="333458"/>
          </a:xfrm>
          <a:prstGeom prst="rect">
            <a:avLst/>
          </a:prstGeom>
          <a:noFill/>
          <a:ln>
            <a:noFill/>
          </a:ln>
        </p:spPr>
      </p:pic>
      <p:pic>
        <p:nvPicPr>
          <p:cNvPr id="353" name="Google Shape;353;p37"/>
          <p:cNvPicPr preferRelativeResize="0"/>
          <p:nvPr/>
        </p:nvPicPr>
        <p:blipFill rotWithShape="1">
          <a:blip r:embed="rId8">
            <a:alphaModFix/>
          </a:blip>
          <a:srcRect b="0" l="93084" r="0" t="90599"/>
          <a:stretch/>
        </p:blipFill>
        <p:spPr>
          <a:xfrm>
            <a:off x="1336326" y="3558569"/>
            <a:ext cx="314557" cy="333458"/>
          </a:xfrm>
          <a:prstGeom prst="rect">
            <a:avLst/>
          </a:prstGeom>
          <a:noFill/>
          <a:ln>
            <a:noFill/>
          </a:ln>
        </p:spPr>
      </p:pic>
      <p:pic>
        <p:nvPicPr>
          <p:cNvPr id="354" name="Google Shape;354;p37"/>
          <p:cNvPicPr preferRelativeResize="0"/>
          <p:nvPr/>
        </p:nvPicPr>
        <p:blipFill rotWithShape="1">
          <a:blip r:embed="rId8">
            <a:alphaModFix/>
          </a:blip>
          <a:srcRect b="0" l="93084" r="0" t="90599"/>
          <a:stretch/>
        </p:blipFill>
        <p:spPr>
          <a:xfrm>
            <a:off x="605197" y="3558569"/>
            <a:ext cx="314557" cy="333458"/>
          </a:xfrm>
          <a:prstGeom prst="rect">
            <a:avLst/>
          </a:prstGeom>
          <a:noFill/>
          <a:ln>
            <a:noFill/>
          </a:ln>
        </p:spPr>
      </p:pic>
      <p:pic>
        <p:nvPicPr>
          <p:cNvPr id="355" name="Google Shape;355;p37"/>
          <p:cNvPicPr preferRelativeResize="0"/>
          <p:nvPr/>
        </p:nvPicPr>
        <p:blipFill rotWithShape="1">
          <a:blip r:embed="rId8">
            <a:alphaModFix/>
          </a:blip>
          <a:srcRect b="0" l="93084" r="0" t="90599"/>
          <a:stretch/>
        </p:blipFill>
        <p:spPr>
          <a:xfrm>
            <a:off x="981319" y="3558569"/>
            <a:ext cx="314557" cy="333458"/>
          </a:xfrm>
          <a:prstGeom prst="rect">
            <a:avLst/>
          </a:prstGeom>
          <a:noFill/>
          <a:ln>
            <a:noFill/>
          </a:ln>
        </p:spPr>
      </p:pic>
      <p:pic>
        <p:nvPicPr>
          <p:cNvPr id="356" name="Google Shape;356;p37"/>
          <p:cNvPicPr preferRelativeResize="0"/>
          <p:nvPr/>
        </p:nvPicPr>
        <p:blipFill>
          <a:blip r:embed="rId7">
            <a:alphaModFix/>
          </a:blip>
          <a:stretch>
            <a:fillRect/>
          </a:stretch>
        </p:blipFill>
        <p:spPr>
          <a:xfrm>
            <a:off x="2884375" y="134703"/>
            <a:ext cx="3375252" cy="657050"/>
          </a:xfrm>
          <a:prstGeom prst="rect">
            <a:avLst/>
          </a:prstGeom>
          <a:noFill/>
          <a:ln>
            <a:noFill/>
          </a:ln>
        </p:spPr>
      </p:pic>
      <p:sp>
        <p:nvSpPr>
          <p:cNvPr id="357" name="Google Shape;357;p37"/>
          <p:cNvSpPr txBox="1"/>
          <p:nvPr>
            <p:ph idx="4294967295" type="title"/>
          </p:nvPr>
        </p:nvSpPr>
        <p:spPr>
          <a:xfrm>
            <a:off x="3263800" y="253075"/>
            <a:ext cx="2774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020">
                <a:solidFill>
                  <a:srgbClr val="990000"/>
                </a:solidFill>
                <a:latin typeface="Press Start 2P"/>
                <a:ea typeface="Press Start 2P"/>
                <a:cs typeface="Press Start 2P"/>
                <a:sym typeface="Press Start 2P"/>
              </a:rPr>
              <a:t>Questions:</a:t>
            </a:r>
            <a:endParaRPr b="1" sz="2020">
              <a:solidFill>
                <a:srgbClr val="990000"/>
              </a:solidFill>
              <a:latin typeface="Press Start 2P"/>
              <a:ea typeface="Press Start 2P"/>
              <a:cs typeface="Press Start 2P"/>
              <a:sym typeface="Press Start 2P"/>
            </a:endParaRPr>
          </a:p>
        </p:txBody>
      </p:sp>
      <p:pic>
        <p:nvPicPr>
          <p:cNvPr id="358" name="Google Shape;358;p37"/>
          <p:cNvPicPr preferRelativeResize="0"/>
          <p:nvPr/>
        </p:nvPicPr>
        <p:blipFill>
          <a:blip r:embed="rId9">
            <a:alphaModFix/>
          </a:blip>
          <a:stretch>
            <a:fillRect/>
          </a:stretch>
        </p:blipFill>
        <p:spPr>
          <a:xfrm>
            <a:off x="6018612" y="1339325"/>
            <a:ext cx="2084676" cy="3236828"/>
          </a:xfrm>
          <a:prstGeom prst="rect">
            <a:avLst/>
          </a:prstGeom>
          <a:noFill/>
          <a:ln>
            <a:noFill/>
          </a:ln>
        </p:spPr>
      </p:pic>
      <p:sp>
        <p:nvSpPr>
          <p:cNvPr id="359" name="Google Shape;359;p37"/>
          <p:cNvSpPr txBox="1"/>
          <p:nvPr>
            <p:ph idx="4294967295" type="title"/>
          </p:nvPr>
        </p:nvSpPr>
        <p:spPr>
          <a:xfrm>
            <a:off x="7915075" y="612850"/>
            <a:ext cx="11145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990"/>
              <a:buNone/>
            </a:pPr>
            <a:r>
              <a:rPr lang="en" sz="820">
                <a:solidFill>
                  <a:srgbClr val="660000"/>
                </a:solidFill>
                <a:latin typeface="Press Start 2P"/>
                <a:ea typeface="Press Start 2P"/>
                <a:cs typeface="Press Start 2P"/>
                <a:sym typeface="Press Start 2P"/>
              </a:rPr>
              <a:t>This is a native dune plant!</a:t>
            </a:r>
            <a:endParaRPr sz="820">
              <a:solidFill>
                <a:srgbClr val="660000"/>
              </a:solidFill>
              <a:latin typeface="Press Start 2P"/>
              <a:ea typeface="Press Start 2P"/>
              <a:cs typeface="Press Start 2P"/>
              <a:sym typeface="Press Start 2P"/>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id="364" name="Google Shape;364;p38"/>
          <p:cNvPicPr preferRelativeResize="0"/>
          <p:nvPr/>
        </p:nvPicPr>
        <p:blipFill>
          <a:blip r:embed="rId3">
            <a:alphaModFix/>
          </a:blip>
          <a:stretch>
            <a:fillRect/>
          </a:stretch>
        </p:blipFill>
        <p:spPr>
          <a:xfrm>
            <a:off x="5030800" y="992963"/>
            <a:ext cx="2774399" cy="3798113"/>
          </a:xfrm>
          <a:prstGeom prst="rect">
            <a:avLst/>
          </a:prstGeom>
          <a:noFill/>
          <a:ln>
            <a:noFill/>
          </a:ln>
        </p:spPr>
      </p:pic>
      <p:pic>
        <p:nvPicPr>
          <p:cNvPr id="365" name="Google Shape;365;p38"/>
          <p:cNvPicPr preferRelativeResize="0"/>
          <p:nvPr/>
        </p:nvPicPr>
        <p:blipFill>
          <a:blip r:embed="rId4">
            <a:alphaModFix/>
          </a:blip>
          <a:stretch>
            <a:fillRect/>
          </a:stretch>
        </p:blipFill>
        <p:spPr>
          <a:xfrm>
            <a:off x="1192125" y="992975"/>
            <a:ext cx="2774399" cy="3798103"/>
          </a:xfrm>
          <a:prstGeom prst="rect">
            <a:avLst/>
          </a:prstGeom>
          <a:noFill/>
          <a:ln>
            <a:noFill/>
          </a:ln>
        </p:spPr>
      </p:pic>
      <p:pic>
        <p:nvPicPr>
          <p:cNvPr id="366" name="Google Shape;366;p38"/>
          <p:cNvPicPr preferRelativeResize="0"/>
          <p:nvPr/>
        </p:nvPicPr>
        <p:blipFill rotWithShape="1">
          <a:blip r:embed="rId5">
            <a:alphaModFix/>
          </a:blip>
          <a:srcRect b="0" l="93084" r="0" t="90599"/>
          <a:stretch/>
        </p:blipFill>
        <p:spPr>
          <a:xfrm>
            <a:off x="5892451" y="1122457"/>
            <a:ext cx="314557" cy="333458"/>
          </a:xfrm>
          <a:prstGeom prst="rect">
            <a:avLst/>
          </a:prstGeom>
          <a:noFill/>
          <a:ln>
            <a:noFill/>
          </a:ln>
        </p:spPr>
      </p:pic>
      <p:pic>
        <p:nvPicPr>
          <p:cNvPr id="367" name="Google Shape;367;p38"/>
          <p:cNvPicPr preferRelativeResize="0"/>
          <p:nvPr/>
        </p:nvPicPr>
        <p:blipFill rotWithShape="1">
          <a:blip r:embed="rId5">
            <a:alphaModFix/>
          </a:blip>
          <a:srcRect b="0" l="93084" r="0" t="90599"/>
          <a:stretch/>
        </p:blipFill>
        <p:spPr>
          <a:xfrm>
            <a:off x="5161322" y="1122457"/>
            <a:ext cx="314557" cy="333458"/>
          </a:xfrm>
          <a:prstGeom prst="rect">
            <a:avLst/>
          </a:prstGeom>
          <a:noFill/>
          <a:ln>
            <a:noFill/>
          </a:ln>
        </p:spPr>
      </p:pic>
      <p:pic>
        <p:nvPicPr>
          <p:cNvPr id="368" name="Google Shape;368;p38"/>
          <p:cNvPicPr preferRelativeResize="0"/>
          <p:nvPr/>
        </p:nvPicPr>
        <p:blipFill rotWithShape="1">
          <a:blip r:embed="rId5">
            <a:alphaModFix/>
          </a:blip>
          <a:srcRect b="0" l="93084" r="0" t="90599"/>
          <a:stretch/>
        </p:blipFill>
        <p:spPr>
          <a:xfrm>
            <a:off x="5537444" y="1122457"/>
            <a:ext cx="314557" cy="333458"/>
          </a:xfrm>
          <a:prstGeom prst="rect">
            <a:avLst/>
          </a:prstGeom>
          <a:noFill/>
          <a:ln>
            <a:noFill/>
          </a:ln>
        </p:spPr>
      </p:pic>
      <p:pic>
        <p:nvPicPr>
          <p:cNvPr id="369" name="Google Shape;369;p38"/>
          <p:cNvPicPr preferRelativeResize="0"/>
          <p:nvPr/>
        </p:nvPicPr>
        <p:blipFill rotWithShape="1">
          <a:blip r:embed="rId5">
            <a:alphaModFix/>
          </a:blip>
          <a:srcRect b="0" l="93084" r="0" t="90599"/>
          <a:stretch/>
        </p:blipFill>
        <p:spPr>
          <a:xfrm>
            <a:off x="1734601" y="1122460"/>
            <a:ext cx="314557" cy="333458"/>
          </a:xfrm>
          <a:prstGeom prst="rect">
            <a:avLst/>
          </a:prstGeom>
          <a:noFill/>
          <a:ln>
            <a:noFill/>
          </a:ln>
        </p:spPr>
      </p:pic>
      <p:pic>
        <p:nvPicPr>
          <p:cNvPr id="370" name="Google Shape;370;p38"/>
          <p:cNvPicPr preferRelativeResize="0"/>
          <p:nvPr/>
        </p:nvPicPr>
        <p:blipFill rotWithShape="1">
          <a:blip r:embed="rId5">
            <a:alphaModFix/>
          </a:blip>
          <a:srcRect b="0" l="93084" r="0" t="90599"/>
          <a:stretch/>
        </p:blipFill>
        <p:spPr>
          <a:xfrm>
            <a:off x="1367197" y="1122460"/>
            <a:ext cx="314557" cy="333458"/>
          </a:xfrm>
          <a:prstGeom prst="rect">
            <a:avLst/>
          </a:prstGeom>
          <a:noFill/>
          <a:ln>
            <a:noFill/>
          </a:ln>
        </p:spPr>
      </p:pic>
      <p:pic>
        <p:nvPicPr>
          <p:cNvPr id="371" name="Google Shape;371;p38"/>
          <p:cNvPicPr preferRelativeResize="0"/>
          <p:nvPr/>
        </p:nvPicPr>
        <p:blipFill>
          <a:blip r:embed="rId6">
            <a:alphaModFix/>
          </a:blip>
          <a:stretch>
            <a:fillRect/>
          </a:stretch>
        </p:blipFill>
        <p:spPr>
          <a:xfrm>
            <a:off x="2884375" y="134703"/>
            <a:ext cx="3375252" cy="657050"/>
          </a:xfrm>
          <a:prstGeom prst="rect">
            <a:avLst/>
          </a:prstGeom>
          <a:noFill/>
          <a:ln>
            <a:noFill/>
          </a:ln>
        </p:spPr>
      </p:pic>
      <p:sp>
        <p:nvSpPr>
          <p:cNvPr id="372" name="Google Shape;372;p38"/>
          <p:cNvSpPr txBox="1"/>
          <p:nvPr>
            <p:ph idx="4294967295" type="title"/>
          </p:nvPr>
        </p:nvSpPr>
        <p:spPr>
          <a:xfrm>
            <a:off x="3430050" y="253075"/>
            <a:ext cx="2283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020">
                <a:solidFill>
                  <a:srgbClr val="990000"/>
                </a:solidFill>
                <a:latin typeface="Press Start 2P"/>
                <a:ea typeface="Press Start 2P"/>
                <a:cs typeface="Press Start 2P"/>
                <a:sym typeface="Press Start 2P"/>
              </a:rPr>
              <a:t>Answers:</a:t>
            </a:r>
            <a:endParaRPr b="1" sz="2020">
              <a:solidFill>
                <a:srgbClr val="990000"/>
              </a:solidFill>
              <a:latin typeface="Press Start 2P"/>
              <a:ea typeface="Press Start 2P"/>
              <a:cs typeface="Press Start 2P"/>
              <a:sym typeface="Press Start 2P"/>
            </a:endParaRPr>
          </a:p>
        </p:txBody>
      </p:sp>
      <p:sp>
        <p:nvSpPr>
          <p:cNvPr id="373" name="Google Shape;373;p38"/>
          <p:cNvSpPr txBox="1"/>
          <p:nvPr>
            <p:ph idx="4294967295" type="title"/>
          </p:nvPr>
        </p:nvSpPr>
        <p:spPr>
          <a:xfrm>
            <a:off x="5098450" y="3802638"/>
            <a:ext cx="2639100" cy="791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920">
                <a:solidFill>
                  <a:srgbClr val="F6B26B"/>
                </a:solidFill>
                <a:latin typeface="Press Start 2P"/>
                <a:ea typeface="Press Start 2P"/>
                <a:cs typeface="Press Start 2P"/>
                <a:sym typeface="Press Start 2P"/>
              </a:rPr>
              <a:t>The seed of the pitch pine</a:t>
            </a:r>
            <a:r>
              <a:rPr b="1" lang="en" sz="920">
                <a:solidFill>
                  <a:srgbClr val="F6B26B"/>
                </a:solidFill>
                <a:latin typeface="Press Start 2P"/>
                <a:ea typeface="Press Start 2P"/>
                <a:cs typeface="Press Start 2P"/>
                <a:sym typeface="Press Start 2P"/>
              </a:rPr>
              <a:t> can only be released or accessed when the pine cone opens up.</a:t>
            </a:r>
            <a:endParaRPr b="1" sz="820">
              <a:solidFill>
                <a:srgbClr val="F6B26B"/>
              </a:solidFill>
              <a:latin typeface="Press Start 2P"/>
              <a:ea typeface="Press Start 2P"/>
              <a:cs typeface="Press Start 2P"/>
              <a:sym typeface="Press Start 2P"/>
            </a:endParaRPr>
          </a:p>
        </p:txBody>
      </p:sp>
      <p:pic>
        <p:nvPicPr>
          <p:cNvPr id="374" name="Google Shape;374;p38"/>
          <p:cNvPicPr preferRelativeResize="0"/>
          <p:nvPr/>
        </p:nvPicPr>
        <p:blipFill>
          <a:blip r:embed="rId7">
            <a:alphaModFix/>
          </a:blip>
          <a:stretch>
            <a:fillRect/>
          </a:stretch>
        </p:blipFill>
        <p:spPr>
          <a:xfrm>
            <a:off x="5319050" y="1674888"/>
            <a:ext cx="2204075" cy="1908775"/>
          </a:xfrm>
          <a:prstGeom prst="rect">
            <a:avLst/>
          </a:prstGeom>
          <a:noFill/>
          <a:ln>
            <a:noFill/>
          </a:ln>
        </p:spPr>
      </p:pic>
      <p:sp>
        <p:nvSpPr>
          <p:cNvPr id="375" name="Google Shape;375;p38"/>
          <p:cNvSpPr txBox="1"/>
          <p:nvPr>
            <p:ph idx="4294967295" type="title"/>
          </p:nvPr>
        </p:nvSpPr>
        <p:spPr>
          <a:xfrm>
            <a:off x="1750425" y="4328125"/>
            <a:ext cx="1624500" cy="333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E06666"/>
                </a:solidFill>
                <a:latin typeface="Press Start 2P"/>
                <a:ea typeface="Press Start 2P"/>
                <a:cs typeface="Press Start 2P"/>
                <a:sym typeface="Press Start 2P"/>
              </a:rPr>
              <a:t>PITCH PINE</a:t>
            </a:r>
            <a:endParaRPr b="1" sz="1120">
              <a:solidFill>
                <a:srgbClr val="E06666"/>
              </a:solidFill>
              <a:latin typeface="Press Start 2P"/>
              <a:ea typeface="Press Start 2P"/>
              <a:cs typeface="Press Start 2P"/>
              <a:sym typeface="Press Start 2P"/>
            </a:endParaRPr>
          </a:p>
        </p:txBody>
      </p:sp>
      <p:pic>
        <p:nvPicPr>
          <p:cNvPr id="376" name="Google Shape;376;p38"/>
          <p:cNvPicPr preferRelativeResize="0"/>
          <p:nvPr/>
        </p:nvPicPr>
        <p:blipFill>
          <a:blip r:embed="rId8">
            <a:alphaModFix/>
          </a:blip>
          <a:stretch>
            <a:fillRect/>
          </a:stretch>
        </p:blipFill>
        <p:spPr>
          <a:xfrm>
            <a:off x="1767076" y="1536975"/>
            <a:ext cx="1624500" cy="252233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39"/>
          <p:cNvPicPr preferRelativeResize="0"/>
          <p:nvPr/>
        </p:nvPicPr>
        <p:blipFill>
          <a:blip r:embed="rId3">
            <a:alphaModFix/>
          </a:blip>
          <a:stretch>
            <a:fillRect/>
          </a:stretch>
        </p:blipFill>
        <p:spPr>
          <a:xfrm>
            <a:off x="5673750" y="998500"/>
            <a:ext cx="2774399" cy="3798134"/>
          </a:xfrm>
          <a:prstGeom prst="rect">
            <a:avLst/>
          </a:prstGeom>
          <a:noFill/>
          <a:ln>
            <a:noFill/>
          </a:ln>
        </p:spPr>
      </p:pic>
      <p:pic>
        <p:nvPicPr>
          <p:cNvPr id="382" name="Google Shape;382;p39"/>
          <p:cNvPicPr preferRelativeResize="0"/>
          <p:nvPr/>
        </p:nvPicPr>
        <p:blipFill rotWithShape="1">
          <a:blip r:embed="rId4">
            <a:alphaModFix/>
          </a:blip>
          <a:srcRect b="8556" l="5674" r="48816" t="48187"/>
          <a:stretch/>
        </p:blipFill>
        <p:spPr>
          <a:xfrm>
            <a:off x="5890600" y="1785125"/>
            <a:ext cx="2340700" cy="2224876"/>
          </a:xfrm>
          <a:prstGeom prst="rect">
            <a:avLst/>
          </a:prstGeom>
          <a:noFill/>
          <a:ln>
            <a:noFill/>
          </a:ln>
        </p:spPr>
      </p:pic>
      <p:pic>
        <p:nvPicPr>
          <p:cNvPr id="383" name="Google Shape;383;p39"/>
          <p:cNvPicPr preferRelativeResize="0"/>
          <p:nvPr/>
        </p:nvPicPr>
        <p:blipFill>
          <a:blip r:embed="rId5">
            <a:alphaModFix/>
          </a:blip>
          <a:stretch>
            <a:fillRect/>
          </a:stretch>
        </p:blipFill>
        <p:spPr>
          <a:xfrm>
            <a:off x="7818025" y="273846"/>
            <a:ext cx="1283994" cy="1730875"/>
          </a:xfrm>
          <a:prstGeom prst="rect">
            <a:avLst/>
          </a:prstGeom>
          <a:noFill/>
          <a:ln>
            <a:noFill/>
          </a:ln>
        </p:spPr>
      </p:pic>
      <p:pic>
        <p:nvPicPr>
          <p:cNvPr id="384" name="Google Shape;384;p39"/>
          <p:cNvPicPr preferRelativeResize="0"/>
          <p:nvPr/>
        </p:nvPicPr>
        <p:blipFill>
          <a:blip r:embed="rId6">
            <a:alphaModFix/>
          </a:blip>
          <a:stretch>
            <a:fillRect/>
          </a:stretch>
        </p:blipFill>
        <p:spPr>
          <a:xfrm>
            <a:off x="3065500" y="4683762"/>
            <a:ext cx="1632896" cy="333450"/>
          </a:xfrm>
          <a:prstGeom prst="rect">
            <a:avLst/>
          </a:prstGeom>
          <a:noFill/>
          <a:ln>
            <a:noFill/>
          </a:ln>
        </p:spPr>
      </p:pic>
      <p:pic>
        <p:nvPicPr>
          <p:cNvPr id="385" name="Google Shape;385;p39"/>
          <p:cNvPicPr preferRelativeResize="0"/>
          <p:nvPr/>
        </p:nvPicPr>
        <p:blipFill>
          <a:blip r:embed="rId7">
            <a:alphaModFix/>
          </a:blip>
          <a:stretch>
            <a:fillRect/>
          </a:stretch>
        </p:blipFill>
        <p:spPr>
          <a:xfrm>
            <a:off x="484313" y="4683759"/>
            <a:ext cx="1628527" cy="333450"/>
          </a:xfrm>
          <a:prstGeom prst="rect">
            <a:avLst/>
          </a:prstGeom>
          <a:noFill/>
          <a:ln>
            <a:noFill/>
          </a:ln>
        </p:spPr>
      </p:pic>
      <p:pic>
        <p:nvPicPr>
          <p:cNvPr id="386" name="Google Shape;386;p39"/>
          <p:cNvPicPr preferRelativeResize="0"/>
          <p:nvPr/>
        </p:nvPicPr>
        <p:blipFill>
          <a:blip r:embed="rId8">
            <a:alphaModFix/>
          </a:blip>
          <a:stretch>
            <a:fillRect/>
          </a:stretch>
        </p:blipFill>
        <p:spPr>
          <a:xfrm>
            <a:off x="450625" y="3305600"/>
            <a:ext cx="4311926" cy="839400"/>
          </a:xfrm>
          <a:prstGeom prst="rect">
            <a:avLst/>
          </a:prstGeom>
          <a:noFill/>
          <a:ln>
            <a:noFill/>
          </a:ln>
        </p:spPr>
      </p:pic>
      <p:pic>
        <p:nvPicPr>
          <p:cNvPr id="387" name="Google Shape;387;p39"/>
          <p:cNvPicPr preferRelativeResize="0"/>
          <p:nvPr/>
        </p:nvPicPr>
        <p:blipFill>
          <a:blip r:embed="rId8">
            <a:alphaModFix/>
          </a:blip>
          <a:stretch>
            <a:fillRect/>
          </a:stretch>
        </p:blipFill>
        <p:spPr>
          <a:xfrm>
            <a:off x="450625" y="2085375"/>
            <a:ext cx="4311926" cy="839400"/>
          </a:xfrm>
          <a:prstGeom prst="rect">
            <a:avLst/>
          </a:prstGeom>
          <a:noFill/>
          <a:ln>
            <a:noFill/>
          </a:ln>
        </p:spPr>
      </p:pic>
      <p:pic>
        <p:nvPicPr>
          <p:cNvPr id="388" name="Google Shape;388;p39"/>
          <p:cNvPicPr preferRelativeResize="0"/>
          <p:nvPr/>
        </p:nvPicPr>
        <p:blipFill>
          <a:blip r:embed="rId8">
            <a:alphaModFix/>
          </a:blip>
          <a:stretch>
            <a:fillRect/>
          </a:stretch>
        </p:blipFill>
        <p:spPr>
          <a:xfrm>
            <a:off x="450625" y="998500"/>
            <a:ext cx="4311926" cy="839400"/>
          </a:xfrm>
          <a:prstGeom prst="rect">
            <a:avLst/>
          </a:prstGeom>
          <a:noFill/>
          <a:ln>
            <a:noFill/>
          </a:ln>
        </p:spPr>
      </p:pic>
      <p:sp>
        <p:nvSpPr>
          <p:cNvPr id="389" name="Google Shape;389;p39"/>
          <p:cNvSpPr txBox="1"/>
          <p:nvPr>
            <p:ph idx="4294967295" type="title"/>
          </p:nvPr>
        </p:nvSpPr>
        <p:spPr>
          <a:xfrm>
            <a:off x="1726250" y="1131850"/>
            <a:ext cx="30363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93C47D"/>
                </a:solidFill>
                <a:latin typeface="Press Start 2P"/>
                <a:ea typeface="Press Start 2P"/>
                <a:cs typeface="Press Start 2P"/>
                <a:sym typeface="Press Start 2P"/>
              </a:rPr>
              <a:t>Identity the colors of this plant.</a:t>
            </a:r>
            <a:endParaRPr b="1" sz="1120">
              <a:solidFill>
                <a:srgbClr val="93C47D"/>
              </a:solidFill>
              <a:latin typeface="Press Start 2P"/>
              <a:ea typeface="Press Start 2P"/>
              <a:cs typeface="Press Start 2P"/>
              <a:sym typeface="Press Start 2P"/>
            </a:endParaRPr>
          </a:p>
        </p:txBody>
      </p:sp>
      <p:pic>
        <p:nvPicPr>
          <p:cNvPr id="390" name="Google Shape;390;p39"/>
          <p:cNvPicPr preferRelativeResize="0"/>
          <p:nvPr/>
        </p:nvPicPr>
        <p:blipFill rotWithShape="1">
          <a:blip r:embed="rId9">
            <a:alphaModFix/>
          </a:blip>
          <a:srcRect b="0" l="93084" r="0" t="90599"/>
          <a:stretch/>
        </p:blipFill>
        <p:spPr>
          <a:xfrm>
            <a:off x="972601" y="2338347"/>
            <a:ext cx="314557" cy="333458"/>
          </a:xfrm>
          <a:prstGeom prst="rect">
            <a:avLst/>
          </a:prstGeom>
          <a:noFill/>
          <a:ln>
            <a:noFill/>
          </a:ln>
        </p:spPr>
      </p:pic>
      <p:pic>
        <p:nvPicPr>
          <p:cNvPr id="391" name="Google Shape;391;p39"/>
          <p:cNvPicPr preferRelativeResize="0"/>
          <p:nvPr/>
        </p:nvPicPr>
        <p:blipFill rotWithShape="1">
          <a:blip r:embed="rId9">
            <a:alphaModFix/>
          </a:blip>
          <a:srcRect b="0" l="93084" r="0" t="90599"/>
          <a:stretch/>
        </p:blipFill>
        <p:spPr>
          <a:xfrm>
            <a:off x="605197" y="2338347"/>
            <a:ext cx="314557" cy="333458"/>
          </a:xfrm>
          <a:prstGeom prst="rect">
            <a:avLst/>
          </a:prstGeom>
          <a:noFill/>
          <a:ln>
            <a:noFill/>
          </a:ln>
        </p:spPr>
      </p:pic>
      <p:pic>
        <p:nvPicPr>
          <p:cNvPr id="392" name="Google Shape;392;p39"/>
          <p:cNvPicPr preferRelativeResize="0"/>
          <p:nvPr/>
        </p:nvPicPr>
        <p:blipFill rotWithShape="1">
          <a:blip r:embed="rId9">
            <a:alphaModFix/>
          </a:blip>
          <a:srcRect b="0" l="93084" r="0" t="90599"/>
          <a:stretch/>
        </p:blipFill>
        <p:spPr>
          <a:xfrm>
            <a:off x="605201" y="1208050"/>
            <a:ext cx="314557" cy="333458"/>
          </a:xfrm>
          <a:prstGeom prst="rect">
            <a:avLst/>
          </a:prstGeom>
          <a:noFill/>
          <a:ln>
            <a:noFill/>
          </a:ln>
        </p:spPr>
      </p:pic>
      <p:pic>
        <p:nvPicPr>
          <p:cNvPr id="393" name="Google Shape;393;p39"/>
          <p:cNvPicPr preferRelativeResize="0"/>
          <p:nvPr/>
        </p:nvPicPr>
        <p:blipFill rotWithShape="1">
          <a:blip r:embed="rId9">
            <a:alphaModFix/>
          </a:blip>
          <a:srcRect b="0" l="93084" r="0" t="90599"/>
          <a:stretch/>
        </p:blipFill>
        <p:spPr>
          <a:xfrm>
            <a:off x="1336326" y="3558569"/>
            <a:ext cx="314557" cy="333458"/>
          </a:xfrm>
          <a:prstGeom prst="rect">
            <a:avLst/>
          </a:prstGeom>
          <a:noFill/>
          <a:ln>
            <a:noFill/>
          </a:ln>
        </p:spPr>
      </p:pic>
      <p:pic>
        <p:nvPicPr>
          <p:cNvPr id="394" name="Google Shape;394;p39"/>
          <p:cNvPicPr preferRelativeResize="0"/>
          <p:nvPr/>
        </p:nvPicPr>
        <p:blipFill rotWithShape="1">
          <a:blip r:embed="rId9">
            <a:alphaModFix/>
          </a:blip>
          <a:srcRect b="0" l="93084" r="0" t="90599"/>
          <a:stretch/>
        </p:blipFill>
        <p:spPr>
          <a:xfrm>
            <a:off x="605197" y="3558569"/>
            <a:ext cx="314557" cy="333458"/>
          </a:xfrm>
          <a:prstGeom prst="rect">
            <a:avLst/>
          </a:prstGeom>
          <a:noFill/>
          <a:ln>
            <a:noFill/>
          </a:ln>
        </p:spPr>
      </p:pic>
      <p:pic>
        <p:nvPicPr>
          <p:cNvPr id="395" name="Google Shape;395;p39"/>
          <p:cNvPicPr preferRelativeResize="0"/>
          <p:nvPr/>
        </p:nvPicPr>
        <p:blipFill rotWithShape="1">
          <a:blip r:embed="rId9">
            <a:alphaModFix/>
          </a:blip>
          <a:srcRect b="0" l="93084" r="0" t="90599"/>
          <a:stretch/>
        </p:blipFill>
        <p:spPr>
          <a:xfrm>
            <a:off x="981319" y="3558569"/>
            <a:ext cx="314557" cy="333458"/>
          </a:xfrm>
          <a:prstGeom prst="rect">
            <a:avLst/>
          </a:prstGeom>
          <a:noFill/>
          <a:ln>
            <a:noFill/>
          </a:ln>
        </p:spPr>
      </p:pic>
      <p:pic>
        <p:nvPicPr>
          <p:cNvPr id="396" name="Google Shape;396;p39"/>
          <p:cNvPicPr preferRelativeResize="0"/>
          <p:nvPr/>
        </p:nvPicPr>
        <p:blipFill>
          <a:blip r:embed="rId8">
            <a:alphaModFix/>
          </a:blip>
          <a:stretch>
            <a:fillRect/>
          </a:stretch>
        </p:blipFill>
        <p:spPr>
          <a:xfrm>
            <a:off x="2884375" y="134703"/>
            <a:ext cx="3375252" cy="657050"/>
          </a:xfrm>
          <a:prstGeom prst="rect">
            <a:avLst/>
          </a:prstGeom>
          <a:noFill/>
          <a:ln>
            <a:noFill/>
          </a:ln>
        </p:spPr>
      </p:pic>
      <p:sp>
        <p:nvSpPr>
          <p:cNvPr id="397" name="Google Shape;397;p39"/>
          <p:cNvSpPr txBox="1"/>
          <p:nvPr>
            <p:ph idx="4294967295" type="title"/>
          </p:nvPr>
        </p:nvSpPr>
        <p:spPr>
          <a:xfrm>
            <a:off x="3263800" y="253075"/>
            <a:ext cx="2774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020">
                <a:solidFill>
                  <a:srgbClr val="990000"/>
                </a:solidFill>
                <a:latin typeface="Press Start 2P"/>
                <a:ea typeface="Press Start 2P"/>
                <a:cs typeface="Press Start 2P"/>
                <a:sym typeface="Press Start 2P"/>
              </a:rPr>
              <a:t>Questions:</a:t>
            </a:r>
            <a:endParaRPr b="1" sz="2020">
              <a:solidFill>
                <a:srgbClr val="990000"/>
              </a:solidFill>
              <a:latin typeface="Press Start 2P"/>
              <a:ea typeface="Press Start 2P"/>
              <a:cs typeface="Press Start 2P"/>
              <a:sym typeface="Press Start 2P"/>
            </a:endParaRPr>
          </a:p>
        </p:txBody>
      </p:sp>
      <p:sp>
        <p:nvSpPr>
          <p:cNvPr id="398" name="Google Shape;398;p39"/>
          <p:cNvSpPr txBox="1"/>
          <p:nvPr>
            <p:ph idx="4294967295" type="title"/>
          </p:nvPr>
        </p:nvSpPr>
        <p:spPr>
          <a:xfrm>
            <a:off x="1726249" y="2248250"/>
            <a:ext cx="28458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F6B26B"/>
                </a:solidFill>
                <a:latin typeface="Press Start 2P"/>
                <a:ea typeface="Press Start 2P"/>
                <a:cs typeface="Press Start 2P"/>
                <a:sym typeface="Press Start 2P"/>
              </a:rPr>
              <a:t>Guess the name of this plant.</a:t>
            </a:r>
            <a:endParaRPr b="1" sz="1120">
              <a:solidFill>
                <a:srgbClr val="F6B26B"/>
              </a:solidFill>
              <a:latin typeface="Press Start 2P"/>
              <a:ea typeface="Press Start 2P"/>
              <a:cs typeface="Press Start 2P"/>
              <a:sym typeface="Press Start 2P"/>
            </a:endParaRPr>
          </a:p>
        </p:txBody>
      </p:sp>
      <p:sp>
        <p:nvSpPr>
          <p:cNvPr id="399" name="Google Shape;399;p39"/>
          <p:cNvSpPr txBox="1"/>
          <p:nvPr>
            <p:ph idx="4294967295" type="title"/>
          </p:nvPr>
        </p:nvSpPr>
        <p:spPr>
          <a:xfrm>
            <a:off x="1726250" y="3438950"/>
            <a:ext cx="27744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E06666"/>
                </a:solidFill>
                <a:latin typeface="Press Start 2P"/>
                <a:ea typeface="Press Start 2P"/>
                <a:cs typeface="Press Start 2P"/>
                <a:sym typeface="Press Start 2P"/>
              </a:rPr>
              <a:t>Guess the size of this plant’s seed.</a:t>
            </a:r>
            <a:endParaRPr b="1" sz="1120">
              <a:solidFill>
                <a:srgbClr val="E06666"/>
              </a:solidFill>
              <a:latin typeface="Press Start 2P"/>
              <a:ea typeface="Press Start 2P"/>
              <a:cs typeface="Press Start 2P"/>
              <a:sym typeface="Press Start 2P"/>
            </a:endParaRPr>
          </a:p>
        </p:txBody>
      </p:sp>
      <p:sp>
        <p:nvSpPr>
          <p:cNvPr id="400" name="Google Shape;400;p39"/>
          <p:cNvSpPr txBox="1"/>
          <p:nvPr>
            <p:ph idx="4294967295" type="title"/>
          </p:nvPr>
        </p:nvSpPr>
        <p:spPr>
          <a:xfrm>
            <a:off x="7915075" y="612850"/>
            <a:ext cx="11145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990"/>
              <a:buNone/>
            </a:pPr>
            <a:r>
              <a:rPr lang="en" sz="820">
                <a:solidFill>
                  <a:srgbClr val="660000"/>
                </a:solidFill>
                <a:latin typeface="Press Start 2P"/>
                <a:ea typeface="Press Start 2P"/>
                <a:cs typeface="Press Start 2P"/>
                <a:sym typeface="Press Start 2P"/>
              </a:rPr>
              <a:t>This is a native dune plant!</a:t>
            </a:r>
            <a:endParaRPr sz="820">
              <a:solidFill>
                <a:srgbClr val="660000"/>
              </a:solidFill>
              <a:latin typeface="Press Start 2P"/>
              <a:ea typeface="Press Start 2P"/>
              <a:cs typeface="Press Start 2P"/>
              <a:sym typeface="Press Start 2P"/>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4" name="Shape 404"/>
        <p:cNvGrpSpPr/>
        <p:nvPr/>
      </p:nvGrpSpPr>
      <p:grpSpPr>
        <a:xfrm>
          <a:off x="0" y="0"/>
          <a:ext cx="0" cy="0"/>
          <a:chOff x="0" y="0"/>
          <a:chExt cx="0" cy="0"/>
        </a:xfrm>
      </p:grpSpPr>
      <p:pic>
        <p:nvPicPr>
          <p:cNvPr id="405" name="Google Shape;405;p40"/>
          <p:cNvPicPr preferRelativeResize="0"/>
          <p:nvPr/>
        </p:nvPicPr>
        <p:blipFill>
          <a:blip r:embed="rId4">
            <a:alphaModFix/>
          </a:blip>
          <a:stretch>
            <a:fillRect/>
          </a:stretch>
        </p:blipFill>
        <p:spPr>
          <a:xfrm>
            <a:off x="5030800" y="992963"/>
            <a:ext cx="2774399" cy="3798113"/>
          </a:xfrm>
          <a:prstGeom prst="rect">
            <a:avLst/>
          </a:prstGeom>
          <a:noFill/>
          <a:ln>
            <a:noFill/>
          </a:ln>
        </p:spPr>
      </p:pic>
      <p:pic>
        <p:nvPicPr>
          <p:cNvPr id="406" name="Google Shape;406;p40"/>
          <p:cNvPicPr preferRelativeResize="0"/>
          <p:nvPr/>
        </p:nvPicPr>
        <p:blipFill>
          <a:blip r:embed="rId5">
            <a:alphaModFix/>
          </a:blip>
          <a:stretch>
            <a:fillRect/>
          </a:stretch>
        </p:blipFill>
        <p:spPr>
          <a:xfrm>
            <a:off x="1114813" y="992975"/>
            <a:ext cx="2774399" cy="3798103"/>
          </a:xfrm>
          <a:prstGeom prst="rect">
            <a:avLst/>
          </a:prstGeom>
          <a:noFill/>
          <a:ln>
            <a:noFill/>
          </a:ln>
        </p:spPr>
      </p:pic>
      <p:pic>
        <p:nvPicPr>
          <p:cNvPr id="407" name="Google Shape;407;p40"/>
          <p:cNvPicPr preferRelativeResize="0"/>
          <p:nvPr/>
        </p:nvPicPr>
        <p:blipFill rotWithShape="1">
          <a:blip r:embed="rId6">
            <a:alphaModFix/>
          </a:blip>
          <a:srcRect b="0" l="93084" r="0" t="90599"/>
          <a:stretch/>
        </p:blipFill>
        <p:spPr>
          <a:xfrm>
            <a:off x="5892451" y="1122457"/>
            <a:ext cx="314557" cy="333458"/>
          </a:xfrm>
          <a:prstGeom prst="rect">
            <a:avLst/>
          </a:prstGeom>
          <a:noFill/>
          <a:ln>
            <a:noFill/>
          </a:ln>
        </p:spPr>
      </p:pic>
      <p:pic>
        <p:nvPicPr>
          <p:cNvPr id="408" name="Google Shape;408;p40"/>
          <p:cNvPicPr preferRelativeResize="0"/>
          <p:nvPr/>
        </p:nvPicPr>
        <p:blipFill rotWithShape="1">
          <a:blip r:embed="rId6">
            <a:alphaModFix/>
          </a:blip>
          <a:srcRect b="0" l="93084" r="0" t="90599"/>
          <a:stretch/>
        </p:blipFill>
        <p:spPr>
          <a:xfrm>
            <a:off x="5161322" y="1122457"/>
            <a:ext cx="314557" cy="333458"/>
          </a:xfrm>
          <a:prstGeom prst="rect">
            <a:avLst/>
          </a:prstGeom>
          <a:noFill/>
          <a:ln>
            <a:noFill/>
          </a:ln>
        </p:spPr>
      </p:pic>
      <p:pic>
        <p:nvPicPr>
          <p:cNvPr id="409" name="Google Shape;409;p40"/>
          <p:cNvPicPr preferRelativeResize="0"/>
          <p:nvPr/>
        </p:nvPicPr>
        <p:blipFill rotWithShape="1">
          <a:blip r:embed="rId6">
            <a:alphaModFix/>
          </a:blip>
          <a:srcRect b="0" l="93084" r="0" t="90599"/>
          <a:stretch/>
        </p:blipFill>
        <p:spPr>
          <a:xfrm>
            <a:off x="5537444" y="1122457"/>
            <a:ext cx="314557" cy="333458"/>
          </a:xfrm>
          <a:prstGeom prst="rect">
            <a:avLst/>
          </a:prstGeom>
          <a:noFill/>
          <a:ln>
            <a:noFill/>
          </a:ln>
        </p:spPr>
      </p:pic>
      <p:pic>
        <p:nvPicPr>
          <p:cNvPr id="410" name="Google Shape;410;p40"/>
          <p:cNvPicPr preferRelativeResize="0"/>
          <p:nvPr/>
        </p:nvPicPr>
        <p:blipFill rotWithShape="1">
          <a:blip r:embed="rId6">
            <a:alphaModFix/>
          </a:blip>
          <a:srcRect b="0" l="93084" r="0" t="90599"/>
          <a:stretch/>
        </p:blipFill>
        <p:spPr>
          <a:xfrm>
            <a:off x="1734601" y="1122460"/>
            <a:ext cx="314557" cy="333458"/>
          </a:xfrm>
          <a:prstGeom prst="rect">
            <a:avLst/>
          </a:prstGeom>
          <a:noFill/>
          <a:ln>
            <a:noFill/>
          </a:ln>
        </p:spPr>
      </p:pic>
      <p:pic>
        <p:nvPicPr>
          <p:cNvPr id="411" name="Google Shape;411;p40"/>
          <p:cNvPicPr preferRelativeResize="0"/>
          <p:nvPr/>
        </p:nvPicPr>
        <p:blipFill rotWithShape="1">
          <a:blip r:embed="rId6">
            <a:alphaModFix/>
          </a:blip>
          <a:srcRect b="0" l="93084" r="0" t="90599"/>
          <a:stretch/>
        </p:blipFill>
        <p:spPr>
          <a:xfrm>
            <a:off x="1367197" y="1122460"/>
            <a:ext cx="314557" cy="333458"/>
          </a:xfrm>
          <a:prstGeom prst="rect">
            <a:avLst/>
          </a:prstGeom>
          <a:noFill/>
          <a:ln>
            <a:noFill/>
          </a:ln>
        </p:spPr>
      </p:pic>
      <p:sp>
        <p:nvSpPr>
          <p:cNvPr id="412" name="Google Shape;412;p40"/>
          <p:cNvSpPr txBox="1"/>
          <p:nvPr>
            <p:ph idx="4294967295" type="title"/>
          </p:nvPr>
        </p:nvSpPr>
        <p:spPr>
          <a:xfrm>
            <a:off x="1385238" y="4328125"/>
            <a:ext cx="2691900" cy="333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E06666"/>
                </a:solidFill>
                <a:latin typeface="Press Start 2P"/>
                <a:ea typeface="Press Start 2P"/>
                <a:cs typeface="Press Start 2P"/>
                <a:sym typeface="Press Start 2P"/>
              </a:rPr>
              <a:t>AMERICAN HOLLY</a:t>
            </a:r>
            <a:endParaRPr b="1" sz="1120">
              <a:solidFill>
                <a:srgbClr val="E06666"/>
              </a:solidFill>
              <a:latin typeface="Press Start 2P"/>
              <a:ea typeface="Press Start 2P"/>
              <a:cs typeface="Press Start 2P"/>
              <a:sym typeface="Press Start 2P"/>
            </a:endParaRPr>
          </a:p>
        </p:txBody>
      </p:sp>
      <p:pic>
        <p:nvPicPr>
          <p:cNvPr id="413" name="Google Shape;413;p40"/>
          <p:cNvPicPr preferRelativeResize="0"/>
          <p:nvPr/>
        </p:nvPicPr>
        <p:blipFill>
          <a:blip r:embed="rId7">
            <a:alphaModFix/>
          </a:blip>
          <a:stretch>
            <a:fillRect/>
          </a:stretch>
        </p:blipFill>
        <p:spPr>
          <a:xfrm>
            <a:off x="2884375" y="134703"/>
            <a:ext cx="3375252" cy="657050"/>
          </a:xfrm>
          <a:prstGeom prst="rect">
            <a:avLst/>
          </a:prstGeom>
          <a:noFill/>
          <a:ln>
            <a:noFill/>
          </a:ln>
        </p:spPr>
      </p:pic>
      <p:sp>
        <p:nvSpPr>
          <p:cNvPr id="414" name="Google Shape;414;p40"/>
          <p:cNvSpPr txBox="1"/>
          <p:nvPr>
            <p:ph idx="4294967295" type="title"/>
          </p:nvPr>
        </p:nvSpPr>
        <p:spPr>
          <a:xfrm>
            <a:off x="3430050" y="253075"/>
            <a:ext cx="2283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020">
                <a:solidFill>
                  <a:srgbClr val="990000"/>
                </a:solidFill>
                <a:latin typeface="Press Start 2P"/>
                <a:ea typeface="Press Start 2P"/>
                <a:cs typeface="Press Start 2P"/>
                <a:sym typeface="Press Start 2P"/>
              </a:rPr>
              <a:t>Answers:</a:t>
            </a:r>
            <a:endParaRPr b="1" sz="2020">
              <a:solidFill>
                <a:srgbClr val="990000"/>
              </a:solidFill>
              <a:latin typeface="Press Start 2P"/>
              <a:ea typeface="Press Start 2P"/>
              <a:cs typeface="Press Start 2P"/>
              <a:sym typeface="Press Start 2P"/>
            </a:endParaRPr>
          </a:p>
        </p:txBody>
      </p:sp>
      <p:sp>
        <p:nvSpPr>
          <p:cNvPr id="415" name="Google Shape;415;p40"/>
          <p:cNvSpPr txBox="1"/>
          <p:nvPr>
            <p:ph idx="4294967295" type="title"/>
          </p:nvPr>
        </p:nvSpPr>
        <p:spPr>
          <a:xfrm>
            <a:off x="5471325" y="3933338"/>
            <a:ext cx="2447100" cy="791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920">
                <a:solidFill>
                  <a:srgbClr val="F6B26B"/>
                </a:solidFill>
                <a:latin typeface="Press Start 2P"/>
                <a:ea typeface="Press Start 2P"/>
                <a:cs typeface="Press Start 2P"/>
                <a:sym typeface="Press Start 2P"/>
              </a:rPr>
              <a:t>The seed of an american holly plant is tiny!</a:t>
            </a:r>
            <a:endParaRPr b="1" sz="820">
              <a:solidFill>
                <a:srgbClr val="F6B26B"/>
              </a:solidFill>
              <a:latin typeface="Press Start 2P"/>
              <a:ea typeface="Press Start 2P"/>
              <a:cs typeface="Press Start 2P"/>
              <a:sym typeface="Press Start 2P"/>
            </a:endParaRPr>
          </a:p>
        </p:txBody>
      </p:sp>
      <p:pic>
        <p:nvPicPr>
          <p:cNvPr id="416" name="Google Shape;416;p40"/>
          <p:cNvPicPr preferRelativeResize="0"/>
          <p:nvPr/>
        </p:nvPicPr>
        <p:blipFill rotWithShape="1">
          <a:blip r:embed="rId3">
            <a:alphaModFix/>
          </a:blip>
          <a:srcRect b="11886" l="75888" r="1154" t="70851"/>
          <a:stretch/>
        </p:blipFill>
        <p:spPr>
          <a:xfrm>
            <a:off x="6319573" y="2152013"/>
            <a:ext cx="166949" cy="185923"/>
          </a:xfrm>
          <a:prstGeom prst="rect">
            <a:avLst/>
          </a:prstGeom>
          <a:noFill/>
          <a:ln>
            <a:noFill/>
          </a:ln>
        </p:spPr>
      </p:pic>
      <p:pic>
        <p:nvPicPr>
          <p:cNvPr id="417" name="Google Shape;417;p40"/>
          <p:cNvPicPr preferRelativeResize="0"/>
          <p:nvPr/>
        </p:nvPicPr>
        <p:blipFill rotWithShape="1">
          <a:blip r:embed="rId8">
            <a:alphaModFix/>
          </a:blip>
          <a:srcRect b="17578" l="45550" r="3476" t="38322"/>
          <a:stretch/>
        </p:blipFill>
        <p:spPr>
          <a:xfrm rot="10800000">
            <a:off x="5220775" y="2765350"/>
            <a:ext cx="2394450" cy="621050"/>
          </a:xfrm>
          <a:prstGeom prst="rect">
            <a:avLst/>
          </a:prstGeom>
          <a:noFill/>
          <a:ln>
            <a:noFill/>
          </a:ln>
        </p:spPr>
      </p:pic>
      <p:pic>
        <p:nvPicPr>
          <p:cNvPr id="418" name="Google Shape;418;p40"/>
          <p:cNvPicPr preferRelativeResize="0"/>
          <p:nvPr/>
        </p:nvPicPr>
        <p:blipFill rotWithShape="1">
          <a:blip r:embed="rId9">
            <a:alphaModFix/>
          </a:blip>
          <a:srcRect b="8556" l="5674" r="48816" t="48187"/>
          <a:stretch/>
        </p:blipFill>
        <p:spPr>
          <a:xfrm>
            <a:off x="1269950" y="1708475"/>
            <a:ext cx="2340700" cy="22248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id="423" name="Google Shape;423;p41"/>
          <p:cNvPicPr preferRelativeResize="0"/>
          <p:nvPr/>
        </p:nvPicPr>
        <p:blipFill>
          <a:blip r:embed="rId3">
            <a:alphaModFix/>
          </a:blip>
          <a:stretch>
            <a:fillRect/>
          </a:stretch>
        </p:blipFill>
        <p:spPr>
          <a:xfrm>
            <a:off x="5673750" y="998500"/>
            <a:ext cx="2774399" cy="3798134"/>
          </a:xfrm>
          <a:prstGeom prst="rect">
            <a:avLst/>
          </a:prstGeom>
          <a:noFill/>
          <a:ln>
            <a:noFill/>
          </a:ln>
        </p:spPr>
      </p:pic>
      <p:pic>
        <p:nvPicPr>
          <p:cNvPr id="424" name="Google Shape;424;p41"/>
          <p:cNvPicPr preferRelativeResize="0"/>
          <p:nvPr/>
        </p:nvPicPr>
        <p:blipFill>
          <a:blip r:embed="rId4">
            <a:alphaModFix/>
          </a:blip>
          <a:stretch>
            <a:fillRect/>
          </a:stretch>
        </p:blipFill>
        <p:spPr>
          <a:xfrm>
            <a:off x="3065500" y="4683762"/>
            <a:ext cx="1632896" cy="333450"/>
          </a:xfrm>
          <a:prstGeom prst="rect">
            <a:avLst/>
          </a:prstGeom>
          <a:noFill/>
          <a:ln>
            <a:noFill/>
          </a:ln>
        </p:spPr>
      </p:pic>
      <p:pic>
        <p:nvPicPr>
          <p:cNvPr id="425" name="Google Shape;425;p41"/>
          <p:cNvPicPr preferRelativeResize="0"/>
          <p:nvPr/>
        </p:nvPicPr>
        <p:blipFill>
          <a:blip r:embed="rId5">
            <a:alphaModFix/>
          </a:blip>
          <a:stretch>
            <a:fillRect/>
          </a:stretch>
        </p:blipFill>
        <p:spPr>
          <a:xfrm>
            <a:off x="484313" y="4683759"/>
            <a:ext cx="1628527" cy="333450"/>
          </a:xfrm>
          <a:prstGeom prst="rect">
            <a:avLst/>
          </a:prstGeom>
          <a:noFill/>
          <a:ln>
            <a:noFill/>
          </a:ln>
        </p:spPr>
      </p:pic>
      <p:pic>
        <p:nvPicPr>
          <p:cNvPr id="426" name="Google Shape;426;p41"/>
          <p:cNvPicPr preferRelativeResize="0"/>
          <p:nvPr/>
        </p:nvPicPr>
        <p:blipFill>
          <a:blip r:embed="rId6">
            <a:alphaModFix/>
          </a:blip>
          <a:stretch>
            <a:fillRect/>
          </a:stretch>
        </p:blipFill>
        <p:spPr>
          <a:xfrm>
            <a:off x="450625" y="3305600"/>
            <a:ext cx="4311926" cy="839400"/>
          </a:xfrm>
          <a:prstGeom prst="rect">
            <a:avLst/>
          </a:prstGeom>
          <a:noFill/>
          <a:ln>
            <a:noFill/>
          </a:ln>
        </p:spPr>
      </p:pic>
      <p:pic>
        <p:nvPicPr>
          <p:cNvPr id="427" name="Google Shape;427;p41"/>
          <p:cNvPicPr preferRelativeResize="0"/>
          <p:nvPr/>
        </p:nvPicPr>
        <p:blipFill>
          <a:blip r:embed="rId6">
            <a:alphaModFix/>
          </a:blip>
          <a:stretch>
            <a:fillRect/>
          </a:stretch>
        </p:blipFill>
        <p:spPr>
          <a:xfrm>
            <a:off x="450625" y="2085375"/>
            <a:ext cx="4311926" cy="839400"/>
          </a:xfrm>
          <a:prstGeom prst="rect">
            <a:avLst/>
          </a:prstGeom>
          <a:noFill/>
          <a:ln>
            <a:noFill/>
          </a:ln>
        </p:spPr>
      </p:pic>
      <p:pic>
        <p:nvPicPr>
          <p:cNvPr id="428" name="Google Shape;428;p41"/>
          <p:cNvPicPr preferRelativeResize="0"/>
          <p:nvPr/>
        </p:nvPicPr>
        <p:blipFill>
          <a:blip r:embed="rId6">
            <a:alphaModFix/>
          </a:blip>
          <a:stretch>
            <a:fillRect/>
          </a:stretch>
        </p:blipFill>
        <p:spPr>
          <a:xfrm>
            <a:off x="450625" y="998500"/>
            <a:ext cx="4311926" cy="839400"/>
          </a:xfrm>
          <a:prstGeom prst="rect">
            <a:avLst/>
          </a:prstGeom>
          <a:noFill/>
          <a:ln>
            <a:noFill/>
          </a:ln>
        </p:spPr>
      </p:pic>
      <p:sp>
        <p:nvSpPr>
          <p:cNvPr id="429" name="Google Shape;429;p41"/>
          <p:cNvSpPr txBox="1"/>
          <p:nvPr>
            <p:ph idx="4294967295" type="title"/>
          </p:nvPr>
        </p:nvSpPr>
        <p:spPr>
          <a:xfrm>
            <a:off x="1726250" y="1131850"/>
            <a:ext cx="30363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93C47D"/>
                </a:solidFill>
                <a:latin typeface="Press Start 2P"/>
                <a:ea typeface="Press Start 2P"/>
                <a:cs typeface="Press Start 2P"/>
                <a:sym typeface="Press Start 2P"/>
              </a:rPr>
              <a:t>Identity the colors of this plant.</a:t>
            </a:r>
            <a:endParaRPr b="1" sz="1120">
              <a:solidFill>
                <a:srgbClr val="93C47D"/>
              </a:solidFill>
              <a:latin typeface="Press Start 2P"/>
              <a:ea typeface="Press Start 2P"/>
              <a:cs typeface="Press Start 2P"/>
              <a:sym typeface="Press Start 2P"/>
            </a:endParaRPr>
          </a:p>
        </p:txBody>
      </p:sp>
      <p:sp>
        <p:nvSpPr>
          <p:cNvPr id="430" name="Google Shape;430;p41"/>
          <p:cNvSpPr txBox="1"/>
          <p:nvPr>
            <p:ph idx="4294967295" type="title"/>
          </p:nvPr>
        </p:nvSpPr>
        <p:spPr>
          <a:xfrm>
            <a:off x="1726249" y="2248250"/>
            <a:ext cx="28458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F6B26B"/>
                </a:solidFill>
                <a:latin typeface="Press Start 2P"/>
                <a:ea typeface="Press Start 2P"/>
                <a:cs typeface="Press Start 2P"/>
                <a:sym typeface="Press Start 2P"/>
              </a:rPr>
              <a:t>Guess the name of this plant.</a:t>
            </a:r>
            <a:endParaRPr b="1" sz="1120">
              <a:solidFill>
                <a:srgbClr val="F6B26B"/>
              </a:solidFill>
              <a:latin typeface="Press Start 2P"/>
              <a:ea typeface="Press Start 2P"/>
              <a:cs typeface="Press Start 2P"/>
              <a:sym typeface="Press Start 2P"/>
            </a:endParaRPr>
          </a:p>
        </p:txBody>
      </p:sp>
      <p:sp>
        <p:nvSpPr>
          <p:cNvPr id="431" name="Google Shape;431;p41"/>
          <p:cNvSpPr txBox="1"/>
          <p:nvPr>
            <p:ph idx="4294967295" type="title"/>
          </p:nvPr>
        </p:nvSpPr>
        <p:spPr>
          <a:xfrm>
            <a:off x="1726250" y="3438950"/>
            <a:ext cx="27744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E06666"/>
                </a:solidFill>
                <a:latin typeface="Press Start 2P"/>
                <a:ea typeface="Press Start 2P"/>
                <a:cs typeface="Press Start 2P"/>
                <a:sym typeface="Press Start 2P"/>
              </a:rPr>
              <a:t>Guess the size of this plant’s seed.</a:t>
            </a:r>
            <a:endParaRPr b="1" sz="1120">
              <a:solidFill>
                <a:srgbClr val="E06666"/>
              </a:solidFill>
              <a:latin typeface="Press Start 2P"/>
              <a:ea typeface="Press Start 2P"/>
              <a:cs typeface="Press Start 2P"/>
              <a:sym typeface="Press Start 2P"/>
            </a:endParaRPr>
          </a:p>
        </p:txBody>
      </p:sp>
      <p:pic>
        <p:nvPicPr>
          <p:cNvPr id="432" name="Google Shape;432;p41"/>
          <p:cNvPicPr preferRelativeResize="0"/>
          <p:nvPr/>
        </p:nvPicPr>
        <p:blipFill rotWithShape="1">
          <a:blip r:embed="rId7">
            <a:alphaModFix/>
          </a:blip>
          <a:srcRect b="0" l="93084" r="0" t="90599"/>
          <a:stretch/>
        </p:blipFill>
        <p:spPr>
          <a:xfrm>
            <a:off x="972601" y="2338347"/>
            <a:ext cx="314557" cy="333458"/>
          </a:xfrm>
          <a:prstGeom prst="rect">
            <a:avLst/>
          </a:prstGeom>
          <a:noFill/>
          <a:ln>
            <a:noFill/>
          </a:ln>
        </p:spPr>
      </p:pic>
      <p:pic>
        <p:nvPicPr>
          <p:cNvPr id="433" name="Google Shape;433;p41"/>
          <p:cNvPicPr preferRelativeResize="0"/>
          <p:nvPr/>
        </p:nvPicPr>
        <p:blipFill rotWithShape="1">
          <a:blip r:embed="rId7">
            <a:alphaModFix/>
          </a:blip>
          <a:srcRect b="0" l="93084" r="0" t="90599"/>
          <a:stretch/>
        </p:blipFill>
        <p:spPr>
          <a:xfrm>
            <a:off x="605197" y="2338347"/>
            <a:ext cx="314557" cy="333458"/>
          </a:xfrm>
          <a:prstGeom prst="rect">
            <a:avLst/>
          </a:prstGeom>
          <a:noFill/>
          <a:ln>
            <a:noFill/>
          </a:ln>
        </p:spPr>
      </p:pic>
      <p:pic>
        <p:nvPicPr>
          <p:cNvPr id="434" name="Google Shape;434;p41"/>
          <p:cNvPicPr preferRelativeResize="0"/>
          <p:nvPr/>
        </p:nvPicPr>
        <p:blipFill rotWithShape="1">
          <a:blip r:embed="rId7">
            <a:alphaModFix/>
          </a:blip>
          <a:srcRect b="0" l="93084" r="0" t="90599"/>
          <a:stretch/>
        </p:blipFill>
        <p:spPr>
          <a:xfrm>
            <a:off x="605201" y="1208050"/>
            <a:ext cx="314557" cy="333458"/>
          </a:xfrm>
          <a:prstGeom prst="rect">
            <a:avLst/>
          </a:prstGeom>
          <a:noFill/>
          <a:ln>
            <a:noFill/>
          </a:ln>
        </p:spPr>
      </p:pic>
      <p:pic>
        <p:nvPicPr>
          <p:cNvPr id="435" name="Google Shape;435;p41"/>
          <p:cNvPicPr preferRelativeResize="0"/>
          <p:nvPr/>
        </p:nvPicPr>
        <p:blipFill rotWithShape="1">
          <a:blip r:embed="rId7">
            <a:alphaModFix/>
          </a:blip>
          <a:srcRect b="0" l="93084" r="0" t="90599"/>
          <a:stretch/>
        </p:blipFill>
        <p:spPr>
          <a:xfrm>
            <a:off x="1336326" y="3558569"/>
            <a:ext cx="314557" cy="333458"/>
          </a:xfrm>
          <a:prstGeom prst="rect">
            <a:avLst/>
          </a:prstGeom>
          <a:noFill/>
          <a:ln>
            <a:noFill/>
          </a:ln>
        </p:spPr>
      </p:pic>
      <p:pic>
        <p:nvPicPr>
          <p:cNvPr id="436" name="Google Shape;436;p41"/>
          <p:cNvPicPr preferRelativeResize="0"/>
          <p:nvPr/>
        </p:nvPicPr>
        <p:blipFill rotWithShape="1">
          <a:blip r:embed="rId7">
            <a:alphaModFix/>
          </a:blip>
          <a:srcRect b="0" l="93084" r="0" t="90599"/>
          <a:stretch/>
        </p:blipFill>
        <p:spPr>
          <a:xfrm>
            <a:off x="605197" y="3558569"/>
            <a:ext cx="314557" cy="333458"/>
          </a:xfrm>
          <a:prstGeom prst="rect">
            <a:avLst/>
          </a:prstGeom>
          <a:noFill/>
          <a:ln>
            <a:noFill/>
          </a:ln>
        </p:spPr>
      </p:pic>
      <p:pic>
        <p:nvPicPr>
          <p:cNvPr id="437" name="Google Shape;437;p41"/>
          <p:cNvPicPr preferRelativeResize="0"/>
          <p:nvPr/>
        </p:nvPicPr>
        <p:blipFill rotWithShape="1">
          <a:blip r:embed="rId7">
            <a:alphaModFix/>
          </a:blip>
          <a:srcRect b="0" l="93084" r="0" t="90599"/>
          <a:stretch/>
        </p:blipFill>
        <p:spPr>
          <a:xfrm>
            <a:off x="981319" y="3558569"/>
            <a:ext cx="314557" cy="333458"/>
          </a:xfrm>
          <a:prstGeom prst="rect">
            <a:avLst/>
          </a:prstGeom>
          <a:noFill/>
          <a:ln>
            <a:noFill/>
          </a:ln>
        </p:spPr>
      </p:pic>
      <p:pic>
        <p:nvPicPr>
          <p:cNvPr id="438" name="Google Shape;438;p41"/>
          <p:cNvPicPr preferRelativeResize="0"/>
          <p:nvPr/>
        </p:nvPicPr>
        <p:blipFill>
          <a:blip r:embed="rId6">
            <a:alphaModFix/>
          </a:blip>
          <a:stretch>
            <a:fillRect/>
          </a:stretch>
        </p:blipFill>
        <p:spPr>
          <a:xfrm>
            <a:off x="2884375" y="134703"/>
            <a:ext cx="3375252" cy="657050"/>
          </a:xfrm>
          <a:prstGeom prst="rect">
            <a:avLst/>
          </a:prstGeom>
          <a:noFill/>
          <a:ln>
            <a:noFill/>
          </a:ln>
        </p:spPr>
      </p:pic>
      <p:sp>
        <p:nvSpPr>
          <p:cNvPr id="439" name="Google Shape;439;p41"/>
          <p:cNvSpPr txBox="1"/>
          <p:nvPr>
            <p:ph idx="4294967295" type="title"/>
          </p:nvPr>
        </p:nvSpPr>
        <p:spPr>
          <a:xfrm>
            <a:off x="3263800" y="253075"/>
            <a:ext cx="2774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020">
                <a:solidFill>
                  <a:srgbClr val="990000"/>
                </a:solidFill>
                <a:latin typeface="Press Start 2P"/>
                <a:ea typeface="Press Start 2P"/>
                <a:cs typeface="Press Start 2P"/>
                <a:sym typeface="Press Start 2P"/>
              </a:rPr>
              <a:t>Questions:</a:t>
            </a:r>
            <a:endParaRPr b="1" sz="2020">
              <a:solidFill>
                <a:srgbClr val="990000"/>
              </a:solidFill>
              <a:latin typeface="Press Start 2P"/>
              <a:ea typeface="Press Start 2P"/>
              <a:cs typeface="Press Start 2P"/>
              <a:sym typeface="Press Start 2P"/>
            </a:endParaRPr>
          </a:p>
        </p:txBody>
      </p:sp>
      <p:pic>
        <p:nvPicPr>
          <p:cNvPr id="440" name="Google Shape;440;p41"/>
          <p:cNvPicPr preferRelativeResize="0"/>
          <p:nvPr/>
        </p:nvPicPr>
        <p:blipFill rotWithShape="1">
          <a:blip r:embed="rId8">
            <a:alphaModFix/>
          </a:blip>
          <a:srcRect b="0" l="0" r="0" t="15254"/>
          <a:stretch/>
        </p:blipFill>
        <p:spPr>
          <a:xfrm>
            <a:off x="5914637" y="1440062"/>
            <a:ext cx="2292627" cy="2915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4" name="Shape 444"/>
        <p:cNvGrpSpPr/>
        <p:nvPr/>
      </p:nvGrpSpPr>
      <p:grpSpPr>
        <a:xfrm>
          <a:off x="0" y="0"/>
          <a:ext cx="0" cy="0"/>
          <a:chOff x="0" y="0"/>
          <a:chExt cx="0" cy="0"/>
        </a:xfrm>
      </p:grpSpPr>
      <p:pic>
        <p:nvPicPr>
          <p:cNvPr id="445" name="Google Shape;445;p42"/>
          <p:cNvPicPr preferRelativeResize="0"/>
          <p:nvPr/>
        </p:nvPicPr>
        <p:blipFill>
          <a:blip r:embed="rId4">
            <a:alphaModFix/>
          </a:blip>
          <a:stretch>
            <a:fillRect/>
          </a:stretch>
        </p:blipFill>
        <p:spPr>
          <a:xfrm>
            <a:off x="1208775" y="992975"/>
            <a:ext cx="2774399" cy="3798103"/>
          </a:xfrm>
          <a:prstGeom prst="rect">
            <a:avLst/>
          </a:prstGeom>
          <a:noFill/>
          <a:ln>
            <a:noFill/>
          </a:ln>
        </p:spPr>
      </p:pic>
      <p:pic>
        <p:nvPicPr>
          <p:cNvPr id="446" name="Google Shape;446;p42"/>
          <p:cNvPicPr preferRelativeResize="0"/>
          <p:nvPr/>
        </p:nvPicPr>
        <p:blipFill>
          <a:blip r:embed="rId5">
            <a:alphaModFix/>
          </a:blip>
          <a:stretch>
            <a:fillRect/>
          </a:stretch>
        </p:blipFill>
        <p:spPr>
          <a:xfrm>
            <a:off x="5030800" y="992975"/>
            <a:ext cx="2774399" cy="3798113"/>
          </a:xfrm>
          <a:prstGeom prst="rect">
            <a:avLst/>
          </a:prstGeom>
          <a:noFill/>
          <a:ln>
            <a:noFill/>
          </a:ln>
        </p:spPr>
      </p:pic>
      <p:pic>
        <p:nvPicPr>
          <p:cNvPr id="447" name="Google Shape;447;p42"/>
          <p:cNvPicPr preferRelativeResize="0"/>
          <p:nvPr/>
        </p:nvPicPr>
        <p:blipFill rotWithShape="1">
          <a:blip r:embed="rId6">
            <a:alphaModFix/>
          </a:blip>
          <a:srcRect b="0" l="93084" r="0" t="90599"/>
          <a:stretch/>
        </p:blipFill>
        <p:spPr>
          <a:xfrm>
            <a:off x="5892451" y="1122457"/>
            <a:ext cx="314557" cy="333458"/>
          </a:xfrm>
          <a:prstGeom prst="rect">
            <a:avLst/>
          </a:prstGeom>
          <a:noFill/>
          <a:ln>
            <a:noFill/>
          </a:ln>
        </p:spPr>
      </p:pic>
      <p:pic>
        <p:nvPicPr>
          <p:cNvPr id="448" name="Google Shape;448;p42"/>
          <p:cNvPicPr preferRelativeResize="0"/>
          <p:nvPr/>
        </p:nvPicPr>
        <p:blipFill rotWithShape="1">
          <a:blip r:embed="rId6">
            <a:alphaModFix/>
          </a:blip>
          <a:srcRect b="0" l="93084" r="0" t="90599"/>
          <a:stretch/>
        </p:blipFill>
        <p:spPr>
          <a:xfrm>
            <a:off x="5161322" y="1122457"/>
            <a:ext cx="314557" cy="333458"/>
          </a:xfrm>
          <a:prstGeom prst="rect">
            <a:avLst/>
          </a:prstGeom>
          <a:noFill/>
          <a:ln>
            <a:noFill/>
          </a:ln>
        </p:spPr>
      </p:pic>
      <p:pic>
        <p:nvPicPr>
          <p:cNvPr id="449" name="Google Shape;449;p42"/>
          <p:cNvPicPr preferRelativeResize="0"/>
          <p:nvPr/>
        </p:nvPicPr>
        <p:blipFill rotWithShape="1">
          <a:blip r:embed="rId6">
            <a:alphaModFix/>
          </a:blip>
          <a:srcRect b="0" l="93084" r="0" t="90599"/>
          <a:stretch/>
        </p:blipFill>
        <p:spPr>
          <a:xfrm>
            <a:off x="5537444" y="1122457"/>
            <a:ext cx="314557" cy="333458"/>
          </a:xfrm>
          <a:prstGeom prst="rect">
            <a:avLst/>
          </a:prstGeom>
          <a:noFill/>
          <a:ln>
            <a:noFill/>
          </a:ln>
        </p:spPr>
      </p:pic>
      <p:pic>
        <p:nvPicPr>
          <p:cNvPr id="450" name="Google Shape;450;p42"/>
          <p:cNvPicPr preferRelativeResize="0"/>
          <p:nvPr/>
        </p:nvPicPr>
        <p:blipFill rotWithShape="1">
          <a:blip r:embed="rId6">
            <a:alphaModFix/>
          </a:blip>
          <a:srcRect b="0" l="93084" r="0" t="90599"/>
          <a:stretch/>
        </p:blipFill>
        <p:spPr>
          <a:xfrm>
            <a:off x="1734601" y="1122460"/>
            <a:ext cx="314557" cy="333458"/>
          </a:xfrm>
          <a:prstGeom prst="rect">
            <a:avLst/>
          </a:prstGeom>
          <a:noFill/>
          <a:ln>
            <a:noFill/>
          </a:ln>
        </p:spPr>
      </p:pic>
      <p:pic>
        <p:nvPicPr>
          <p:cNvPr id="451" name="Google Shape;451;p42"/>
          <p:cNvPicPr preferRelativeResize="0"/>
          <p:nvPr/>
        </p:nvPicPr>
        <p:blipFill rotWithShape="1">
          <a:blip r:embed="rId6">
            <a:alphaModFix/>
          </a:blip>
          <a:srcRect b="0" l="93084" r="0" t="90599"/>
          <a:stretch/>
        </p:blipFill>
        <p:spPr>
          <a:xfrm>
            <a:off x="1367197" y="1122460"/>
            <a:ext cx="314557" cy="333458"/>
          </a:xfrm>
          <a:prstGeom prst="rect">
            <a:avLst/>
          </a:prstGeom>
          <a:noFill/>
          <a:ln>
            <a:noFill/>
          </a:ln>
        </p:spPr>
      </p:pic>
      <p:sp>
        <p:nvSpPr>
          <p:cNvPr id="452" name="Google Shape;452;p42"/>
          <p:cNvSpPr txBox="1"/>
          <p:nvPr>
            <p:ph idx="4294967295" type="title"/>
          </p:nvPr>
        </p:nvSpPr>
        <p:spPr>
          <a:xfrm>
            <a:off x="5194450" y="3946225"/>
            <a:ext cx="2447100" cy="791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990"/>
              <a:buNone/>
            </a:pPr>
            <a:r>
              <a:rPr b="1" lang="en" sz="1120">
                <a:solidFill>
                  <a:srgbClr val="F6B26B"/>
                </a:solidFill>
                <a:latin typeface="Press Start 2P"/>
                <a:ea typeface="Press Start 2P"/>
                <a:cs typeface="Press Start 2P"/>
                <a:sym typeface="Press Start 2P"/>
              </a:rPr>
              <a:t>Fun fact: </a:t>
            </a:r>
            <a:r>
              <a:rPr b="1" lang="en" sz="1120">
                <a:solidFill>
                  <a:srgbClr val="F6B26B"/>
                </a:solidFill>
                <a:latin typeface="Press Start 2P"/>
                <a:ea typeface="Press Start 2P"/>
                <a:cs typeface="Press Start 2P"/>
                <a:sym typeface="Press Start 2P"/>
              </a:rPr>
              <a:t>You can eat sunflower seeds!</a:t>
            </a:r>
            <a:endParaRPr b="1" sz="1020">
              <a:solidFill>
                <a:srgbClr val="F6B26B"/>
              </a:solidFill>
              <a:latin typeface="Press Start 2P"/>
              <a:ea typeface="Press Start 2P"/>
              <a:cs typeface="Press Start 2P"/>
              <a:sym typeface="Press Start 2P"/>
            </a:endParaRPr>
          </a:p>
        </p:txBody>
      </p:sp>
      <p:pic>
        <p:nvPicPr>
          <p:cNvPr id="453" name="Google Shape;453;p42"/>
          <p:cNvPicPr preferRelativeResize="0"/>
          <p:nvPr/>
        </p:nvPicPr>
        <p:blipFill>
          <a:blip r:embed="rId7">
            <a:alphaModFix/>
          </a:blip>
          <a:stretch>
            <a:fillRect/>
          </a:stretch>
        </p:blipFill>
        <p:spPr>
          <a:xfrm>
            <a:off x="2884375" y="134703"/>
            <a:ext cx="3375252" cy="657050"/>
          </a:xfrm>
          <a:prstGeom prst="rect">
            <a:avLst/>
          </a:prstGeom>
          <a:noFill/>
          <a:ln>
            <a:noFill/>
          </a:ln>
        </p:spPr>
      </p:pic>
      <p:sp>
        <p:nvSpPr>
          <p:cNvPr id="454" name="Google Shape;454;p42"/>
          <p:cNvSpPr txBox="1"/>
          <p:nvPr>
            <p:ph idx="4294967295" type="title"/>
          </p:nvPr>
        </p:nvSpPr>
        <p:spPr>
          <a:xfrm>
            <a:off x="3430050" y="253075"/>
            <a:ext cx="2283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020">
                <a:solidFill>
                  <a:srgbClr val="990000"/>
                </a:solidFill>
                <a:latin typeface="Press Start 2P"/>
                <a:ea typeface="Press Start 2P"/>
                <a:cs typeface="Press Start 2P"/>
                <a:sym typeface="Press Start 2P"/>
              </a:rPr>
              <a:t>Answers:</a:t>
            </a:r>
            <a:endParaRPr b="1" sz="2020">
              <a:solidFill>
                <a:srgbClr val="990000"/>
              </a:solidFill>
              <a:latin typeface="Press Start 2P"/>
              <a:ea typeface="Press Start 2P"/>
              <a:cs typeface="Press Start 2P"/>
              <a:sym typeface="Press Start 2P"/>
            </a:endParaRPr>
          </a:p>
        </p:txBody>
      </p:sp>
      <p:pic>
        <p:nvPicPr>
          <p:cNvPr id="455" name="Google Shape;455;p42"/>
          <p:cNvPicPr preferRelativeResize="0"/>
          <p:nvPr/>
        </p:nvPicPr>
        <p:blipFill rotWithShape="1">
          <a:blip r:embed="rId8">
            <a:alphaModFix/>
          </a:blip>
          <a:srcRect b="38082" l="64334" r="0" t="42880"/>
          <a:stretch/>
        </p:blipFill>
        <p:spPr>
          <a:xfrm>
            <a:off x="5294800" y="1999050"/>
            <a:ext cx="947207" cy="572700"/>
          </a:xfrm>
          <a:prstGeom prst="rect">
            <a:avLst/>
          </a:prstGeom>
          <a:noFill/>
          <a:ln>
            <a:noFill/>
          </a:ln>
        </p:spPr>
      </p:pic>
      <p:pic>
        <p:nvPicPr>
          <p:cNvPr id="456" name="Google Shape;456;p42"/>
          <p:cNvPicPr preferRelativeResize="0"/>
          <p:nvPr/>
        </p:nvPicPr>
        <p:blipFill rotWithShape="1">
          <a:blip r:embed="rId8">
            <a:alphaModFix/>
          </a:blip>
          <a:srcRect b="9743" l="64334" r="0" t="71220"/>
          <a:stretch/>
        </p:blipFill>
        <p:spPr>
          <a:xfrm>
            <a:off x="6546225" y="1999050"/>
            <a:ext cx="947207" cy="572700"/>
          </a:xfrm>
          <a:prstGeom prst="rect">
            <a:avLst/>
          </a:prstGeom>
          <a:noFill/>
          <a:ln>
            <a:noFill/>
          </a:ln>
        </p:spPr>
      </p:pic>
      <p:sp>
        <p:nvSpPr>
          <p:cNvPr id="457" name="Google Shape;457;p42"/>
          <p:cNvSpPr txBox="1"/>
          <p:nvPr>
            <p:ph idx="4294967295" type="title"/>
          </p:nvPr>
        </p:nvSpPr>
        <p:spPr>
          <a:xfrm>
            <a:off x="1859625" y="4328125"/>
            <a:ext cx="1472700" cy="333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E06666"/>
                </a:solidFill>
                <a:latin typeface="Press Start 2P"/>
                <a:ea typeface="Press Start 2P"/>
                <a:cs typeface="Press Start 2P"/>
                <a:sym typeface="Press Start 2P"/>
              </a:rPr>
              <a:t>SUNFLOWER</a:t>
            </a:r>
            <a:endParaRPr b="1" sz="1120">
              <a:solidFill>
                <a:srgbClr val="E06666"/>
              </a:solidFill>
              <a:latin typeface="Press Start 2P"/>
              <a:ea typeface="Press Start 2P"/>
              <a:cs typeface="Press Start 2P"/>
              <a:sym typeface="Press Start 2P"/>
            </a:endParaRPr>
          </a:p>
        </p:txBody>
      </p:sp>
      <p:pic>
        <p:nvPicPr>
          <p:cNvPr id="458" name="Google Shape;458;p42"/>
          <p:cNvPicPr preferRelativeResize="0"/>
          <p:nvPr/>
        </p:nvPicPr>
        <p:blipFill rotWithShape="1">
          <a:blip r:embed="rId9">
            <a:alphaModFix/>
          </a:blip>
          <a:srcRect b="17578" l="59669" r="3475" t="38322"/>
          <a:stretch/>
        </p:blipFill>
        <p:spPr>
          <a:xfrm rot="10800000">
            <a:off x="5194449" y="2704187"/>
            <a:ext cx="2473800" cy="887425"/>
          </a:xfrm>
          <a:prstGeom prst="rect">
            <a:avLst/>
          </a:prstGeom>
          <a:noFill/>
          <a:ln>
            <a:noFill/>
          </a:ln>
        </p:spPr>
      </p:pic>
      <p:pic>
        <p:nvPicPr>
          <p:cNvPr id="459" name="Google Shape;459;p42"/>
          <p:cNvPicPr preferRelativeResize="0"/>
          <p:nvPr/>
        </p:nvPicPr>
        <p:blipFill rotWithShape="1">
          <a:blip r:embed="rId10">
            <a:alphaModFix/>
          </a:blip>
          <a:srcRect b="0" l="0" r="0" t="15254"/>
          <a:stretch/>
        </p:blipFill>
        <p:spPr>
          <a:xfrm>
            <a:off x="1449662" y="1227262"/>
            <a:ext cx="2292627" cy="2915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id="464" name="Google Shape;464;p43"/>
          <p:cNvPicPr preferRelativeResize="0"/>
          <p:nvPr/>
        </p:nvPicPr>
        <p:blipFill>
          <a:blip r:embed="rId3">
            <a:alphaModFix/>
          </a:blip>
          <a:stretch>
            <a:fillRect/>
          </a:stretch>
        </p:blipFill>
        <p:spPr>
          <a:xfrm>
            <a:off x="5673750" y="998500"/>
            <a:ext cx="2774399" cy="3798134"/>
          </a:xfrm>
          <a:prstGeom prst="rect">
            <a:avLst/>
          </a:prstGeom>
          <a:noFill/>
          <a:ln>
            <a:noFill/>
          </a:ln>
        </p:spPr>
      </p:pic>
      <p:pic>
        <p:nvPicPr>
          <p:cNvPr id="465" name="Google Shape;465;p43"/>
          <p:cNvPicPr preferRelativeResize="0"/>
          <p:nvPr/>
        </p:nvPicPr>
        <p:blipFill>
          <a:blip r:embed="rId4">
            <a:alphaModFix/>
          </a:blip>
          <a:stretch>
            <a:fillRect/>
          </a:stretch>
        </p:blipFill>
        <p:spPr>
          <a:xfrm>
            <a:off x="7818025" y="273846"/>
            <a:ext cx="1283994" cy="1730875"/>
          </a:xfrm>
          <a:prstGeom prst="rect">
            <a:avLst/>
          </a:prstGeom>
          <a:noFill/>
          <a:ln>
            <a:noFill/>
          </a:ln>
        </p:spPr>
      </p:pic>
      <p:pic>
        <p:nvPicPr>
          <p:cNvPr id="466" name="Google Shape;466;p43"/>
          <p:cNvPicPr preferRelativeResize="0"/>
          <p:nvPr/>
        </p:nvPicPr>
        <p:blipFill>
          <a:blip r:embed="rId5">
            <a:alphaModFix/>
          </a:blip>
          <a:stretch>
            <a:fillRect/>
          </a:stretch>
        </p:blipFill>
        <p:spPr>
          <a:xfrm>
            <a:off x="3065500" y="4683762"/>
            <a:ext cx="1632896" cy="333450"/>
          </a:xfrm>
          <a:prstGeom prst="rect">
            <a:avLst/>
          </a:prstGeom>
          <a:noFill/>
          <a:ln>
            <a:noFill/>
          </a:ln>
        </p:spPr>
      </p:pic>
      <p:pic>
        <p:nvPicPr>
          <p:cNvPr id="467" name="Google Shape;467;p43"/>
          <p:cNvPicPr preferRelativeResize="0"/>
          <p:nvPr/>
        </p:nvPicPr>
        <p:blipFill>
          <a:blip r:embed="rId6">
            <a:alphaModFix/>
          </a:blip>
          <a:stretch>
            <a:fillRect/>
          </a:stretch>
        </p:blipFill>
        <p:spPr>
          <a:xfrm>
            <a:off x="484313" y="4683759"/>
            <a:ext cx="1628527" cy="333450"/>
          </a:xfrm>
          <a:prstGeom prst="rect">
            <a:avLst/>
          </a:prstGeom>
          <a:noFill/>
          <a:ln>
            <a:noFill/>
          </a:ln>
        </p:spPr>
      </p:pic>
      <p:pic>
        <p:nvPicPr>
          <p:cNvPr id="468" name="Google Shape;468;p43"/>
          <p:cNvPicPr preferRelativeResize="0"/>
          <p:nvPr/>
        </p:nvPicPr>
        <p:blipFill>
          <a:blip r:embed="rId7">
            <a:alphaModFix/>
          </a:blip>
          <a:stretch>
            <a:fillRect/>
          </a:stretch>
        </p:blipFill>
        <p:spPr>
          <a:xfrm>
            <a:off x="450625" y="3305600"/>
            <a:ext cx="4311926" cy="839400"/>
          </a:xfrm>
          <a:prstGeom prst="rect">
            <a:avLst/>
          </a:prstGeom>
          <a:noFill/>
          <a:ln>
            <a:noFill/>
          </a:ln>
        </p:spPr>
      </p:pic>
      <p:pic>
        <p:nvPicPr>
          <p:cNvPr id="469" name="Google Shape;469;p43"/>
          <p:cNvPicPr preferRelativeResize="0"/>
          <p:nvPr/>
        </p:nvPicPr>
        <p:blipFill>
          <a:blip r:embed="rId7">
            <a:alphaModFix/>
          </a:blip>
          <a:stretch>
            <a:fillRect/>
          </a:stretch>
        </p:blipFill>
        <p:spPr>
          <a:xfrm>
            <a:off x="450625" y="2085375"/>
            <a:ext cx="4311926" cy="839400"/>
          </a:xfrm>
          <a:prstGeom prst="rect">
            <a:avLst/>
          </a:prstGeom>
          <a:noFill/>
          <a:ln>
            <a:noFill/>
          </a:ln>
        </p:spPr>
      </p:pic>
      <p:pic>
        <p:nvPicPr>
          <p:cNvPr id="470" name="Google Shape;470;p43"/>
          <p:cNvPicPr preferRelativeResize="0"/>
          <p:nvPr/>
        </p:nvPicPr>
        <p:blipFill>
          <a:blip r:embed="rId7">
            <a:alphaModFix/>
          </a:blip>
          <a:stretch>
            <a:fillRect/>
          </a:stretch>
        </p:blipFill>
        <p:spPr>
          <a:xfrm>
            <a:off x="450625" y="998500"/>
            <a:ext cx="4311926" cy="839400"/>
          </a:xfrm>
          <a:prstGeom prst="rect">
            <a:avLst/>
          </a:prstGeom>
          <a:noFill/>
          <a:ln>
            <a:noFill/>
          </a:ln>
        </p:spPr>
      </p:pic>
      <p:sp>
        <p:nvSpPr>
          <p:cNvPr id="471" name="Google Shape;471;p43"/>
          <p:cNvSpPr txBox="1"/>
          <p:nvPr>
            <p:ph idx="4294967295" type="title"/>
          </p:nvPr>
        </p:nvSpPr>
        <p:spPr>
          <a:xfrm>
            <a:off x="1726250" y="1131850"/>
            <a:ext cx="30363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93C47D"/>
                </a:solidFill>
                <a:latin typeface="Press Start 2P"/>
                <a:ea typeface="Press Start 2P"/>
                <a:cs typeface="Press Start 2P"/>
                <a:sym typeface="Press Start 2P"/>
              </a:rPr>
              <a:t>Identity the colors of this plant.</a:t>
            </a:r>
            <a:endParaRPr b="1" sz="1120">
              <a:solidFill>
                <a:srgbClr val="93C47D"/>
              </a:solidFill>
              <a:latin typeface="Press Start 2P"/>
              <a:ea typeface="Press Start 2P"/>
              <a:cs typeface="Press Start 2P"/>
              <a:sym typeface="Press Start 2P"/>
            </a:endParaRPr>
          </a:p>
        </p:txBody>
      </p:sp>
      <p:pic>
        <p:nvPicPr>
          <p:cNvPr id="472" name="Google Shape;472;p43"/>
          <p:cNvPicPr preferRelativeResize="0"/>
          <p:nvPr/>
        </p:nvPicPr>
        <p:blipFill rotWithShape="1">
          <a:blip r:embed="rId8">
            <a:alphaModFix/>
          </a:blip>
          <a:srcRect b="0" l="93084" r="0" t="90599"/>
          <a:stretch/>
        </p:blipFill>
        <p:spPr>
          <a:xfrm>
            <a:off x="972601" y="2338347"/>
            <a:ext cx="314557" cy="333458"/>
          </a:xfrm>
          <a:prstGeom prst="rect">
            <a:avLst/>
          </a:prstGeom>
          <a:noFill/>
          <a:ln>
            <a:noFill/>
          </a:ln>
        </p:spPr>
      </p:pic>
      <p:pic>
        <p:nvPicPr>
          <p:cNvPr id="473" name="Google Shape;473;p43"/>
          <p:cNvPicPr preferRelativeResize="0"/>
          <p:nvPr/>
        </p:nvPicPr>
        <p:blipFill rotWithShape="1">
          <a:blip r:embed="rId8">
            <a:alphaModFix/>
          </a:blip>
          <a:srcRect b="0" l="93084" r="0" t="90599"/>
          <a:stretch/>
        </p:blipFill>
        <p:spPr>
          <a:xfrm>
            <a:off x="605197" y="2338347"/>
            <a:ext cx="314557" cy="333458"/>
          </a:xfrm>
          <a:prstGeom prst="rect">
            <a:avLst/>
          </a:prstGeom>
          <a:noFill/>
          <a:ln>
            <a:noFill/>
          </a:ln>
        </p:spPr>
      </p:pic>
      <p:pic>
        <p:nvPicPr>
          <p:cNvPr id="474" name="Google Shape;474;p43"/>
          <p:cNvPicPr preferRelativeResize="0"/>
          <p:nvPr/>
        </p:nvPicPr>
        <p:blipFill rotWithShape="1">
          <a:blip r:embed="rId8">
            <a:alphaModFix/>
          </a:blip>
          <a:srcRect b="0" l="93084" r="0" t="90599"/>
          <a:stretch/>
        </p:blipFill>
        <p:spPr>
          <a:xfrm>
            <a:off x="605201" y="1208050"/>
            <a:ext cx="314557" cy="333458"/>
          </a:xfrm>
          <a:prstGeom prst="rect">
            <a:avLst/>
          </a:prstGeom>
          <a:noFill/>
          <a:ln>
            <a:noFill/>
          </a:ln>
        </p:spPr>
      </p:pic>
      <p:pic>
        <p:nvPicPr>
          <p:cNvPr id="475" name="Google Shape;475;p43"/>
          <p:cNvPicPr preferRelativeResize="0"/>
          <p:nvPr/>
        </p:nvPicPr>
        <p:blipFill rotWithShape="1">
          <a:blip r:embed="rId8">
            <a:alphaModFix/>
          </a:blip>
          <a:srcRect b="0" l="93084" r="0" t="90599"/>
          <a:stretch/>
        </p:blipFill>
        <p:spPr>
          <a:xfrm>
            <a:off x="1336326" y="3558569"/>
            <a:ext cx="314557" cy="333458"/>
          </a:xfrm>
          <a:prstGeom prst="rect">
            <a:avLst/>
          </a:prstGeom>
          <a:noFill/>
          <a:ln>
            <a:noFill/>
          </a:ln>
        </p:spPr>
      </p:pic>
      <p:pic>
        <p:nvPicPr>
          <p:cNvPr id="476" name="Google Shape;476;p43"/>
          <p:cNvPicPr preferRelativeResize="0"/>
          <p:nvPr/>
        </p:nvPicPr>
        <p:blipFill rotWithShape="1">
          <a:blip r:embed="rId8">
            <a:alphaModFix/>
          </a:blip>
          <a:srcRect b="0" l="93084" r="0" t="90599"/>
          <a:stretch/>
        </p:blipFill>
        <p:spPr>
          <a:xfrm>
            <a:off x="605197" y="3558569"/>
            <a:ext cx="314557" cy="333458"/>
          </a:xfrm>
          <a:prstGeom prst="rect">
            <a:avLst/>
          </a:prstGeom>
          <a:noFill/>
          <a:ln>
            <a:noFill/>
          </a:ln>
        </p:spPr>
      </p:pic>
      <p:pic>
        <p:nvPicPr>
          <p:cNvPr id="477" name="Google Shape;477;p43"/>
          <p:cNvPicPr preferRelativeResize="0"/>
          <p:nvPr/>
        </p:nvPicPr>
        <p:blipFill rotWithShape="1">
          <a:blip r:embed="rId8">
            <a:alphaModFix/>
          </a:blip>
          <a:srcRect b="0" l="93084" r="0" t="90599"/>
          <a:stretch/>
        </p:blipFill>
        <p:spPr>
          <a:xfrm>
            <a:off x="981319" y="3558569"/>
            <a:ext cx="314557" cy="333458"/>
          </a:xfrm>
          <a:prstGeom prst="rect">
            <a:avLst/>
          </a:prstGeom>
          <a:noFill/>
          <a:ln>
            <a:noFill/>
          </a:ln>
        </p:spPr>
      </p:pic>
      <p:pic>
        <p:nvPicPr>
          <p:cNvPr id="478" name="Google Shape;478;p43"/>
          <p:cNvPicPr preferRelativeResize="0"/>
          <p:nvPr/>
        </p:nvPicPr>
        <p:blipFill>
          <a:blip r:embed="rId7">
            <a:alphaModFix/>
          </a:blip>
          <a:stretch>
            <a:fillRect/>
          </a:stretch>
        </p:blipFill>
        <p:spPr>
          <a:xfrm>
            <a:off x="2884375" y="134703"/>
            <a:ext cx="3375252" cy="657050"/>
          </a:xfrm>
          <a:prstGeom prst="rect">
            <a:avLst/>
          </a:prstGeom>
          <a:noFill/>
          <a:ln>
            <a:noFill/>
          </a:ln>
        </p:spPr>
      </p:pic>
      <p:sp>
        <p:nvSpPr>
          <p:cNvPr id="479" name="Google Shape;479;p43"/>
          <p:cNvSpPr txBox="1"/>
          <p:nvPr>
            <p:ph idx="4294967295" type="title"/>
          </p:nvPr>
        </p:nvSpPr>
        <p:spPr>
          <a:xfrm>
            <a:off x="3263800" y="253075"/>
            <a:ext cx="2774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020">
                <a:solidFill>
                  <a:srgbClr val="990000"/>
                </a:solidFill>
                <a:latin typeface="Press Start 2P"/>
                <a:ea typeface="Press Start 2P"/>
                <a:cs typeface="Press Start 2P"/>
                <a:sym typeface="Press Start 2P"/>
              </a:rPr>
              <a:t>Questions:</a:t>
            </a:r>
            <a:endParaRPr b="1" sz="2020">
              <a:solidFill>
                <a:srgbClr val="990000"/>
              </a:solidFill>
              <a:latin typeface="Press Start 2P"/>
              <a:ea typeface="Press Start 2P"/>
              <a:cs typeface="Press Start 2P"/>
              <a:sym typeface="Press Start 2P"/>
            </a:endParaRPr>
          </a:p>
        </p:txBody>
      </p:sp>
      <p:sp>
        <p:nvSpPr>
          <p:cNvPr id="480" name="Google Shape;480;p43"/>
          <p:cNvSpPr txBox="1"/>
          <p:nvPr>
            <p:ph idx="4294967295" type="title"/>
          </p:nvPr>
        </p:nvSpPr>
        <p:spPr>
          <a:xfrm>
            <a:off x="1726249" y="2248250"/>
            <a:ext cx="28458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F6B26B"/>
                </a:solidFill>
                <a:latin typeface="Press Start 2P"/>
                <a:ea typeface="Press Start 2P"/>
                <a:cs typeface="Press Start 2P"/>
                <a:sym typeface="Press Start 2P"/>
              </a:rPr>
              <a:t>Guess the name of this plant.</a:t>
            </a:r>
            <a:endParaRPr b="1" sz="1120">
              <a:solidFill>
                <a:srgbClr val="F6B26B"/>
              </a:solidFill>
              <a:latin typeface="Press Start 2P"/>
              <a:ea typeface="Press Start 2P"/>
              <a:cs typeface="Press Start 2P"/>
              <a:sym typeface="Press Start 2P"/>
            </a:endParaRPr>
          </a:p>
        </p:txBody>
      </p:sp>
      <p:sp>
        <p:nvSpPr>
          <p:cNvPr id="481" name="Google Shape;481;p43"/>
          <p:cNvSpPr txBox="1"/>
          <p:nvPr>
            <p:ph idx="4294967295" type="title"/>
          </p:nvPr>
        </p:nvSpPr>
        <p:spPr>
          <a:xfrm>
            <a:off x="1726250" y="3438950"/>
            <a:ext cx="27744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E06666"/>
                </a:solidFill>
                <a:latin typeface="Press Start 2P"/>
                <a:ea typeface="Press Start 2P"/>
                <a:cs typeface="Press Start 2P"/>
                <a:sym typeface="Press Start 2P"/>
              </a:rPr>
              <a:t>Guess the size of this plant’s seed.</a:t>
            </a:r>
            <a:endParaRPr b="1" sz="1120">
              <a:solidFill>
                <a:srgbClr val="E06666"/>
              </a:solidFill>
              <a:latin typeface="Press Start 2P"/>
              <a:ea typeface="Press Start 2P"/>
              <a:cs typeface="Press Start 2P"/>
              <a:sym typeface="Press Start 2P"/>
            </a:endParaRPr>
          </a:p>
        </p:txBody>
      </p:sp>
      <p:pic>
        <p:nvPicPr>
          <p:cNvPr id="482" name="Google Shape;482;p43"/>
          <p:cNvPicPr preferRelativeResize="0"/>
          <p:nvPr/>
        </p:nvPicPr>
        <p:blipFill>
          <a:blip r:embed="rId9">
            <a:alphaModFix/>
          </a:blip>
          <a:stretch>
            <a:fillRect/>
          </a:stretch>
        </p:blipFill>
        <p:spPr>
          <a:xfrm>
            <a:off x="6038200" y="1499225"/>
            <a:ext cx="1855500" cy="2919950"/>
          </a:xfrm>
          <a:prstGeom prst="rect">
            <a:avLst/>
          </a:prstGeom>
          <a:noFill/>
          <a:ln>
            <a:noFill/>
          </a:ln>
        </p:spPr>
      </p:pic>
      <p:sp>
        <p:nvSpPr>
          <p:cNvPr id="483" name="Google Shape;483;p43"/>
          <p:cNvSpPr txBox="1"/>
          <p:nvPr>
            <p:ph idx="4294967295" type="title"/>
          </p:nvPr>
        </p:nvSpPr>
        <p:spPr>
          <a:xfrm>
            <a:off x="7915075" y="612850"/>
            <a:ext cx="11145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990"/>
              <a:buNone/>
            </a:pPr>
            <a:r>
              <a:rPr lang="en" sz="820">
                <a:solidFill>
                  <a:srgbClr val="660000"/>
                </a:solidFill>
                <a:latin typeface="Press Start 2P"/>
                <a:ea typeface="Press Start 2P"/>
                <a:cs typeface="Press Start 2P"/>
                <a:sym typeface="Press Start 2P"/>
              </a:rPr>
              <a:t>This is a native dune plant!</a:t>
            </a:r>
            <a:endParaRPr sz="820">
              <a:solidFill>
                <a:srgbClr val="660000"/>
              </a:solidFill>
              <a:latin typeface="Press Start 2P"/>
              <a:ea typeface="Press Start 2P"/>
              <a:cs typeface="Press Start 2P"/>
              <a:sym typeface="Press Start 2P"/>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7" name="Shape 487"/>
        <p:cNvGrpSpPr/>
        <p:nvPr/>
      </p:nvGrpSpPr>
      <p:grpSpPr>
        <a:xfrm>
          <a:off x="0" y="0"/>
          <a:ext cx="0" cy="0"/>
          <a:chOff x="0" y="0"/>
          <a:chExt cx="0" cy="0"/>
        </a:xfrm>
      </p:grpSpPr>
      <p:pic>
        <p:nvPicPr>
          <p:cNvPr id="488" name="Google Shape;488;p44"/>
          <p:cNvPicPr preferRelativeResize="0"/>
          <p:nvPr/>
        </p:nvPicPr>
        <p:blipFill>
          <a:blip r:embed="rId4">
            <a:alphaModFix/>
          </a:blip>
          <a:stretch>
            <a:fillRect/>
          </a:stretch>
        </p:blipFill>
        <p:spPr>
          <a:xfrm>
            <a:off x="5030800" y="992975"/>
            <a:ext cx="2774399" cy="3798113"/>
          </a:xfrm>
          <a:prstGeom prst="rect">
            <a:avLst/>
          </a:prstGeom>
          <a:noFill/>
          <a:ln>
            <a:noFill/>
          </a:ln>
        </p:spPr>
      </p:pic>
      <p:pic>
        <p:nvPicPr>
          <p:cNvPr id="489" name="Google Shape;489;p44"/>
          <p:cNvPicPr preferRelativeResize="0"/>
          <p:nvPr/>
        </p:nvPicPr>
        <p:blipFill>
          <a:blip r:embed="rId5">
            <a:alphaModFix/>
          </a:blip>
          <a:stretch>
            <a:fillRect/>
          </a:stretch>
        </p:blipFill>
        <p:spPr>
          <a:xfrm>
            <a:off x="1186113" y="992975"/>
            <a:ext cx="2774399" cy="3798103"/>
          </a:xfrm>
          <a:prstGeom prst="rect">
            <a:avLst/>
          </a:prstGeom>
          <a:noFill/>
          <a:ln>
            <a:noFill/>
          </a:ln>
        </p:spPr>
      </p:pic>
      <p:pic>
        <p:nvPicPr>
          <p:cNvPr id="490" name="Google Shape;490;p44"/>
          <p:cNvPicPr preferRelativeResize="0"/>
          <p:nvPr/>
        </p:nvPicPr>
        <p:blipFill rotWithShape="1">
          <a:blip r:embed="rId6">
            <a:alphaModFix/>
          </a:blip>
          <a:srcRect b="0" l="93084" r="0" t="90599"/>
          <a:stretch/>
        </p:blipFill>
        <p:spPr>
          <a:xfrm>
            <a:off x="5892451" y="1122457"/>
            <a:ext cx="314557" cy="333458"/>
          </a:xfrm>
          <a:prstGeom prst="rect">
            <a:avLst/>
          </a:prstGeom>
          <a:noFill/>
          <a:ln>
            <a:noFill/>
          </a:ln>
        </p:spPr>
      </p:pic>
      <p:pic>
        <p:nvPicPr>
          <p:cNvPr id="491" name="Google Shape;491;p44"/>
          <p:cNvPicPr preferRelativeResize="0"/>
          <p:nvPr/>
        </p:nvPicPr>
        <p:blipFill rotWithShape="1">
          <a:blip r:embed="rId6">
            <a:alphaModFix/>
          </a:blip>
          <a:srcRect b="0" l="93084" r="0" t="90599"/>
          <a:stretch/>
        </p:blipFill>
        <p:spPr>
          <a:xfrm>
            <a:off x="5161322" y="1122457"/>
            <a:ext cx="314557" cy="333458"/>
          </a:xfrm>
          <a:prstGeom prst="rect">
            <a:avLst/>
          </a:prstGeom>
          <a:noFill/>
          <a:ln>
            <a:noFill/>
          </a:ln>
        </p:spPr>
      </p:pic>
      <p:pic>
        <p:nvPicPr>
          <p:cNvPr id="492" name="Google Shape;492;p44"/>
          <p:cNvPicPr preferRelativeResize="0"/>
          <p:nvPr/>
        </p:nvPicPr>
        <p:blipFill rotWithShape="1">
          <a:blip r:embed="rId6">
            <a:alphaModFix/>
          </a:blip>
          <a:srcRect b="0" l="93084" r="0" t="90599"/>
          <a:stretch/>
        </p:blipFill>
        <p:spPr>
          <a:xfrm>
            <a:off x="5537444" y="1122457"/>
            <a:ext cx="314557" cy="333458"/>
          </a:xfrm>
          <a:prstGeom prst="rect">
            <a:avLst/>
          </a:prstGeom>
          <a:noFill/>
          <a:ln>
            <a:noFill/>
          </a:ln>
        </p:spPr>
      </p:pic>
      <p:pic>
        <p:nvPicPr>
          <p:cNvPr id="493" name="Google Shape;493;p44"/>
          <p:cNvPicPr preferRelativeResize="0"/>
          <p:nvPr/>
        </p:nvPicPr>
        <p:blipFill rotWithShape="1">
          <a:blip r:embed="rId6">
            <a:alphaModFix/>
          </a:blip>
          <a:srcRect b="0" l="93084" r="0" t="90599"/>
          <a:stretch/>
        </p:blipFill>
        <p:spPr>
          <a:xfrm>
            <a:off x="1734601" y="1122460"/>
            <a:ext cx="314557" cy="333458"/>
          </a:xfrm>
          <a:prstGeom prst="rect">
            <a:avLst/>
          </a:prstGeom>
          <a:noFill/>
          <a:ln>
            <a:noFill/>
          </a:ln>
        </p:spPr>
      </p:pic>
      <p:pic>
        <p:nvPicPr>
          <p:cNvPr id="494" name="Google Shape;494;p44"/>
          <p:cNvPicPr preferRelativeResize="0"/>
          <p:nvPr/>
        </p:nvPicPr>
        <p:blipFill rotWithShape="1">
          <a:blip r:embed="rId6">
            <a:alphaModFix/>
          </a:blip>
          <a:srcRect b="0" l="93084" r="0" t="90599"/>
          <a:stretch/>
        </p:blipFill>
        <p:spPr>
          <a:xfrm>
            <a:off x="1367197" y="1122460"/>
            <a:ext cx="314557" cy="333458"/>
          </a:xfrm>
          <a:prstGeom prst="rect">
            <a:avLst/>
          </a:prstGeom>
          <a:noFill/>
          <a:ln>
            <a:noFill/>
          </a:ln>
        </p:spPr>
      </p:pic>
      <p:sp>
        <p:nvSpPr>
          <p:cNvPr id="495" name="Google Shape;495;p44"/>
          <p:cNvSpPr txBox="1"/>
          <p:nvPr>
            <p:ph idx="4294967295" type="title"/>
          </p:nvPr>
        </p:nvSpPr>
        <p:spPr>
          <a:xfrm>
            <a:off x="1289988" y="4368100"/>
            <a:ext cx="2705400" cy="333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920">
                <a:solidFill>
                  <a:srgbClr val="E06666"/>
                </a:solidFill>
                <a:latin typeface="Press Start 2P"/>
                <a:ea typeface="Press Start 2P"/>
                <a:cs typeface="Press Start 2P"/>
                <a:sym typeface="Press Start 2P"/>
              </a:rPr>
              <a:t>SPOTTED JOE PYE WEED</a:t>
            </a:r>
            <a:endParaRPr b="1" sz="920">
              <a:solidFill>
                <a:srgbClr val="E06666"/>
              </a:solidFill>
              <a:latin typeface="Press Start 2P"/>
              <a:ea typeface="Press Start 2P"/>
              <a:cs typeface="Press Start 2P"/>
              <a:sym typeface="Press Start 2P"/>
            </a:endParaRPr>
          </a:p>
        </p:txBody>
      </p:sp>
      <p:pic>
        <p:nvPicPr>
          <p:cNvPr id="496" name="Google Shape;496;p44"/>
          <p:cNvPicPr preferRelativeResize="0"/>
          <p:nvPr/>
        </p:nvPicPr>
        <p:blipFill>
          <a:blip r:embed="rId7">
            <a:alphaModFix/>
          </a:blip>
          <a:stretch>
            <a:fillRect/>
          </a:stretch>
        </p:blipFill>
        <p:spPr>
          <a:xfrm>
            <a:off x="2884375" y="134703"/>
            <a:ext cx="3375252" cy="657050"/>
          </a:xfrm>
          <a:prstGeom prst="rect">
            <a:avLst/>
          </a:prstGeom>
          <a:noFill/>
          <a:ln>
            <a:noFill/>
          </a:ln>
        </p:spPr>
      </p:pic>
      <p:sp>
        <p:nvSpPr>
          <p:cNvPr id="497" name="Google Shape;497;p44"/>
          <p:cNvSpPr txBox="1"/>
          <p:nvPr>
            <p:ph idx="4294967295" type="title"/>
          </p:nvPr>
        </p:nvSpPr>
        <p:spPr>
          <a:xfrm>
            <a:off x="3430050" y="253075"/>
            <a:ext cx="2283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020">
                <a:solidFill>
                  <a:srgbClr val="990000"/>
                </a:solidFill>
                <a:latin typeface="Press Start 2P"/>
                <a:ea typeface="Press Start 2P"/>
                <a:cs typeface="Press Start 2P"/>
                <a:sym typeface="Press Start 2P"/>
              </a:rPr>
              <a:t>Answers:</a:t>
            </a:r>
            <a:endParaRPr b="1" sz="2020">
              <a:solidFill>
                <a:srgbClr val="990000"/>
              </a:solidFill>
              <a:latin typeface="Press Start 2P"/>
              <a:ea typeface="Press Start 2P"/>
              <a:cs typeface="Press Start 2P"/>
              <a:sym typeface="Press Start 2P"/>
            </a:endParaRPr>
          </a:p>
        </p:txBody>
      </p:sp>
      <p:sp>
        <p:nvSpPr>
          <p:cNvPr id="498" name="Google Shape;498;p44"/>
          <p:cNvSpPr txBox="1"/>
          <p:nvPr>
            <p:ph idx="4294967295" type="title"/>
          </p:nvPr>
        </p:nvSpPr>
        <p:spPr>
          <a:xfrm>
            <a:off x="5324975" y="3946638"/>
            <a:ext cx="2447100" cy="791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920">
                <a:solidFill>
                  <a:srgbClr val="F6B26B"/>
                </a:solidFill>
                <a:latin typeface="Press Start 2P"/>
                <a:ea typeface="Press Start 2P"/>
                <a:cs typeface="Press Start 2P"/>
                <a:sym typeface="Press Start 2P"/>
              </a:rPr>
              <a:t>The seed of spotted joe pye weed plant is tiny! </a:t>
            </a:r>
            <a:endParaRPr b="1" sz="820">
              <a:solidFill>
                <a:srgbClr val="F6B26B"/>
              </a:solidFill>
              <a:latin typeface="Press Start 2P"/>
              <a:ea typeface="Press Start 2P"/>
              <a:cs typeface="Press Start 2P"/>
              <a:sym typeface="Press Start 2P"/>
            </a:endParaRPr>
          </a:p>
        </p:txBody>
      </p:sp>
      <p:pic>
        <p:nvPicPr>
          <p:cNvPr id="499" name="Google Shape;499;p44"/>
          <p:cNvPicPr preferRelativeResize="0"/>
          <p:nvPr/>
        </p:nvPicPr>
        <p:blipFill rotWithShape="1">
          <a:blip r:embed="rId8">
            <a:alphaModFix/>
          </a:blip>
          <a:srcRect b="0" l="3360" r="2494" t="17884"/>
          <a:stretch/>
        </p:blipFill>
        <p:spPr>
          <a:xfrm>
            <a:off x="5746875" y="1565288"/>
            <a:ext cx="1603300" cy="2104825"/>
          </a:xfrm>
          <a:prstGeom prst="rect">
            <a:avLst/>
          </a:prstGeom>
          <a:noFill/>
          <a:ln>
            <a:noFill/>
          </a:ln>
        </p:spPr>
      </p:pic>
      <p:pic>
        <p:nvPicPr>
          <p:cNvPr id="500" name="Google Shape;500;p44"/>
          <p:cNvPicPr preferRelativeResize="0"/>
          <p:nvPr/>
        </p:nvPicPr>
        <p:blipFill>
          <a:blip r:embed="rId9">
            <a:alphaModFix/>
          </a:blip>
          <a:stretch>
            <a:fillRect/>
          </a:stretch>
        </p:blipFill>
        <p:spPr>
          <a:xfrm>
            <a:off x="1734601" y="1621300"/>
            <a:ext cx="1532475" cy="24116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8"/>
          <p:cNvSpPr txBox="1"/>
          <p:nvPr>
            <p:ph idx="4294967295" type="title"/>
          </p:nvPr>
        </p:nvSpPr>
        <p:spPr>
          <a:xfrm>
            <a:off x="311700" y="2154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320">
                <a:solidFill>
                  <a:srgbClr val="FFFFFF"/>
                </a:solidFill>
                <a:latin typeface="Montserrat"/>
                <a:ea typeface="Montserrat"/>
                <a:cs typeface="Montserrat"/>
                <a:sym typeface="Montserrat"/>
              </a:rPr>
              <a:t>What did we learn from the “Parts of a Plant” song?</a:t>
            </a:r>
            <a:endParaRPr b="1" sz="2320">
              <a:solidFill>
                <a:srgbClr val="FFFFFF"/>
              </a:solidFill>
              <a:latin typeface="Montserrat"/>
              <a:ea typeface="Montserrat"/>
              <a:cs typeface="Montserrat"/>
              <a:sym typeface="Montserrat"/>
            </a:endParaRPr>
          </a:p>
        </p:txBody>
      </p:sp>
      <p:pic>
        <p:nvPicPr>
          <p:cNvPr id="79" name="Google Shape;79;p18"/>
          <p:cNvPicPr preferRelativeResize="0"/>
          <p:nvPr/>
        </p:nvPicPr>
        <p:blipFill>
          <a:blip r:embed="rId3">
            <a:alphaModFix/>
          </a:blip>
          <a:stretch>
            <a:fillRect/>
          </a:stretch>
        </p:blipFill>
        <p:spPr>
          <a:xfrm>
            <a:off x="4913175" y="1281000"/>
            <a:ext cx="3375025" cy="2853245"/>
          </a:xfrm>
          <a:prstGeom prst="rect">
            <a:avLst/>
          </a:prstGeom>
          <a:noFill/>
          <a:ln>
            <a:noFill/>
          </a:ln>
        </p:spPr>
      </p:pic>
      <p:sp>
        <p:nvSpPr>
          <p:cNvPr id="80" name="Google Shape;80;p18"/>
          <p:cNvSpPr txBox="1"/>
          <p:nvPr>
            <p:ph idx="4294967295" type="title"/>
          </p:nvPr>
        </p:nvSpPr>
        <p:spPr>
          <a:xfrm>
            <a:off x="4913175" y="1281000"/>
            <a:ext cx="1064100" cy="321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SzPct val="69718"/>
              <a:buNone/>
            </a:pPr>
            <a:r>
              <a:rPr lang="en" sz="1420">
                <a:solidFill>
                  <a:srgbClr val="FFFFFF"/>
                </a:solidFill>
                <a:latin typeface="Montserrat"/>
                <a:ea typeface="Montserrat"/>
                <a:cs typeface="Montserrat"/>
                <a:sym typeface="Montserrat"/>
              </a:rPr>
              <a:t>Hint:</a:t>
            </a:r>
            <a:endParaRPr sz="1420">
              <a:solidFill>
                <a:srgbClr val="FFFFFF"/>
              </a:solidFill>
              <a:latin typeface="Montserrat"/>
              <a:ea typeface="Montserrat"/>
              <a:cs typeface="Montserrat"/>
              <a:sym typeface="Montserrat"/>
            </a:endParaRPr>
          </a:p>
        </p:txBody>
      </p:sp>
      <p:sp>
        <p:nvSpPr>
          <p:cNvPr id="81" name="Google Shape;81;p18"/>
          <p:cNvSpPr txBox="1"/>
          <p:nvPr>
            <p:ph idx="4294967295" type="title"/>
          </p:nvPr>
        </p:nvSpPr>
        <p:spPr>
          <a:xfrm>
            <a:off x="542450" y="1764363"/>
            <a:ext cx="3471900" cy="1021500"/>
          </a:xfrm>
          <a:prstGeom prst="rect">
            <a:avLst/>
          </a:prstGeom>
        </p:spPr>
        <p:txBody>
          <a:bodyPr anchorCtr="0" anchor="t" bIns="91425" lIns="91425" spcFirstLastPara="1" rIns="91425" wrap="square" tIns="91425">
            <a:normAutofit/>
          </a:bodyPr>
          <a:lstStyle/>
          <a:p>
            <a:pPr indent="-331470" lvl="0" marL="457200" rtl="0" algn="l">
              <a:spcBef>
                <a:spcPts val="0"/>
              </a:spcBef>
              <a:spcAft>
                <a:spcPts val="0"/>
              </a:spcAft>
              <a:buClr>
                <a:srgbClr val="FFFFFF"/>
              </a:buClr>
              <a:buSzPts val="1620"/>
              <a:buFont typeface="Montserrat"/>
              <a:buAutoNum type="alphaLcPeriod"/>
            </a:pPr>
            <a:r>
              <a:rPr lang="en" sz="1620">
                <a:solidFill>
                  <a:srgbClr val="FFFFFF"/>
                </a:solidFill>
                <a:latin typeface="Montserrat"/>
                <a:ea typeface="Montserrat"/>
                <a:cs typeface="Montserrat"/>
                <a:sym typeface="Montserrat"/>
              </a:rPr>
              <a:t>From a seed</a:t>
            </a:r>
            <a:endParaRPr sz="1620">
              <a:solidFill>
                <a:srgbClr val="FFFFFF"/>
              </a:solidFill>
              <a:latin typeface="Montserrat"/>
              <a:ea typeface="Montserrat"/>
              <a:cs typeface="Montserrat"/>
              <a:sym typeface="Montserrat"/>
            </a:endParaRPr>
          </a:p>
          <a:p>
            <a:pPr indent="-331470" lvl="0" marL="457200" rtl="0" algn="l">
              <a:spcBef>
                <a:spcPts val="0"/>
              </a:spcBef>
              <a:spcAft>
                <a:spcPts val="0"/>
              </a:spcAft>
              <a:buClr>
                <a:srgbClr val="FFFFFF"/>
              </a:buClr>
              <a:buSzPts val="1620"/>
              <a:buFont typeface="Montserrat"/>
              <a:buAutoNum type="alphaLcPeriod"/>
            </a:pPr>
            <a:r>
              <a:rPr lang="en" sz="1620">
                <a:solidFill>
                  <a:srgbClr val="FFFFFF"/>
                </a:solidFill>
                <a:latin typeface="Montserrat"/>
                <a:ea typeface="Montserrat"/>
                <a:cs typeface="Montserrat"/>
                <a:sym typeface="Montserrat"/>
              </a:rPr>
              <a:t>From a branch</a:t>
            </a:r>
            <a:endParaRPr sz="1620">
              <a:solidFill>
                <a:srgbClr val="FFFFFF"/>
              </a:solidFill>
              <a:latin typeface="Montserrat"/>
              <a:ea typeface="Montserrat"/>
              <a:cs typeface="Montserrat"/>
              <a:sym typeface="Montserrat"/>
            </a:endParaRPr>
          </a:p>
          <a:p>
            <a:pPr indent="-331470" lvl="0" marL="457200" rtl="0" algn="l">
              <a:spcBef>
                <a:spcPts val="0"/>
              </a:spcBef>
              <a:spcAft>
                <a:spcPts val="0"/>
              </a:spcAft>
              <a:buClr>
                <a:srgbClr val="FFFFFF"/>
              </a:buClr>
              <a:buSzPts val="1620"/>
              <a:buFont typeface="Montserrat"/>
              <a:buAutoNum type="alphaLcPeriod"/>
            </a:pPr>
            <a:r>
              <a:rPr lang="en" sz="1620">
                <a:solidFill>
                  <a:srgbClr val="FFFFFF"/>
                </a:solidFill>
                <a:latin typeface="Montserrat"/>
                <a:ea typeface="Montserrat"/>
                <a:cs typeface="Montserrat"/>
                <a:sym typeface="Montserrat"/>
              </a:rPr>
              <a:t>From a leaf </a:t>
            </a:r>
            <a:endParaRPr sz="1620">
              <a:solidFill>
                <a:srgbClr val="FFFFFF"/>
              </a:solidFill>
              <a:latin typeface="Montserrat"/>
              <a:ea typeface="Montserrat"/>
              <a:cs typeface="Montserrat"/>
              <a:sym typeface="Montserrat"/>
            </a:endParaRPr>
          </a:p>
        </p:txBody>
      </p:sp>
      <p:sp>
        <p:nvSpPr>
          <p:cNvPr id="82" name="Google Shape;82;p18"/>
          <p:cNvSpPr/>
          <p:nvPr/>
        </p:nvSpPr>
        <p:spPr>
          <a:xfrm>
            <a:off x="5330900" y="3576000"/>
            <a:ext cx="770100" cy="377700"/>
          </a:xfrm>
          <a:prstGeom prst="rect">
            <a:avLst/>
          </a:prstGeom>
          <a:solidFill>
            <a:srgbClr val="70441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 name="Google Shape;83;p18"/>
          <p:cNvSpPr txBox="1"/>
          <p:nvPr>
            <p:ph idx="4294967295" type="title"/>
          </p:nvPr>
        </p:nvSpPr>
        <p:spPr>
          <a:xfrm>
            <a:off x="452375" y="788175"/>
            <a:ext cx="6263100" cy="9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1800">
                <a:solidFill>
                  <a:srgbClr val="FFFFFF"/>
                </a:solidFill>
                <a:latin typeface="Montserrat"/>
                <a:ea typeface="Montserrat"/>
                <a:cs typeface="Montserrat"/>
                <a:sym typeface="Montserrat"/>
              </a:rPr>
              <a:t>Question: </a:t>
            </a:r>
            <a:endParaRPr b="1" sz="1800">
              <a:solidFill>
                <a:srgbClr val="FFFFFF"/>
              </a:solidFill>
              <a:latin typeface="Montserrat"/>
              <a:ea typeface="Montserrat"/>
              <a:cs typeface="Montserrat"/>
              <a:sym typeface="Montserrat"/>
            </a:endParaRPr>
          </a:p>
          <a:p>
            <a:pPr indent="0" lvl="0" marL="0" rtl="0" algn="l">
              <a:spcBef>
                <a:spcPts val="0"/>
              </a:spcBef>
              <a:spcAft>
                <a:spcPts val="0"/>
              </a:spcAft>
              <a:buSzPts val="990"/>
              <a:buNone/>
            </a:pPr>
            <a:r>
              <a:rPr lang="en" sz="1800">
                <a:solidFill>
                  <a:srgbClr val="FFFFFF"/>
                </a:solidFill>
                <a:latin typeface="Montserrat"/>
                <a:ea typeface="Montserrat"/>
                <a:cs typeface="Montserrat"/>
                <a:sym typeface="Montserrat"/>
              </a:rPr>
              <a:t>Can you name the parts of the plant?</a:t>
            </a:r>
            <a:endParaRPr sz="1800">
              <a:solidFill>
                <a:srgbClr val="FFFFFF"/>
              </a:solidFill>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pic>
        <p:nvPicPr>
          <p:cNvPr id="505" name="Google Shape;505;p45"/>
          <p:cNvPicPr preferRelativeResize="0"/>
          <p:nvPr/>
        </p:nvPicPr>
        <p:blipFill>
          <a:blip r:embed="rId3">
            <a:alphaModFix/>
          </a:blip>
          <a:stretch>
            <a:fillRect/>
          </a:stretch>
        </p:blipFill>
        <p:spPr>
          <a:xfrm>
            <a:off x="5673750" y="998500"/>
            <a:ext cx="2774399" cy="3798134"/>
          </a:xfrm>
          <a:prstGeom prst="rect">
            <a:avLst/>
          </a:prstGeom>
          <a:noFill/>
          <a:ln>
            <a:noFill/>
          </a:ln>
        </p:spPr>
      </p:pic>
      <p:pic>
        <p:nvPicPr>
          <p:cNvPr id="506" name="Google Shape;506;p45"/>
          <p:cNvPicPr preferRelativeResize="0"/>
          <p:nvPr/>
        </p:nvPicPr>
        <p:blipFill>
          <a:blip r:embed="rId4">
            <a:alphaModFix/>
          </a:blip>
          <a:stretch>
            <a:fillRect/>
          </a:stretch>
        </p:blipFill>
        <p:spPr>
          <a:xfrm>
            <a:off x="3065500" y="4683762"/>
            <a:ext cx="1632896" cy="333450"/>
          </a:xfrm>
          <a:prstGeom prst="rect">
            <a:avLst/>
          </a:prstGeom>
          <a:noFill/>
          <a:ln>
            <a:noFill/>
          </a:ln>
        </p:spPr>
      </p:pic>
      <p:pic>
        <p:nvPicPr>
          <p:cNvPr id="507" name="Google Shape;507;p45"/>
          <p:cNvPicPr preferRelativeResize="0"/>
          <p:nvPr/>
        </p:nvPicPr>
        <p:blipFill>
          <a:blip r:embed="rId5">
            <a:alphaModFix/>
          </a:blip>
          <a:stretch>
            <a:fillRect/>
          </a:stretch>
        </p:blipFill>
        <p:spPr>
          <a:xfrm>
            <a:off x="484313" y="4683759"/>
            <a:ext cx="1628527" cy="333450"/>
          </a:xfrm>
          <a:prstGeom prst="rect">
            <a:avLst/>
          </a:prstGeom>
          <a:noFill/>
          <a:ln>
            <a:noFill/>
          </a:ln>
        </p:spPr>
      </p:pic>
      <p:pic>
        <p:nvPicPr>
          <p:cNvPr id="508" name="Google Shape;508;p45"/>
          <p:cNvPicPr preferRelativeResize="0"/>
          <p:nvPr/>
        </p:nvPicPr>
        <p:blipFill>
          <a:blip r:embed="rId6">
            <a:alphaModFix/>
          </a:blip>
          <a:stretch>
            <a:fillRect/>
          </a:stretch>
        </p:blipFill>
        <p:spPr>
          <a:xfrm>
            <a:off x="450625" y="3305600"/>
            <a:ext cx="4311926" cy="839400"/>
          </a:xfrm>
          <a:prstGeom prst="rect">
            <a:avLst/>
          </a:prstGeom>
          <a:noFill/>
          <a:ln>
            <a:noFill/>
          </a:ln>
        </p:spPr>
      </p:pic>
      <p:pic>
        <p:nvPicPr>
          <p:cNvPr id="509" name="Google Shape;509;p45"/>
          <p:cNvPicPr preferRelativeResize="0"/>
          <p:nvPr/>
        </p:nvPicPr>
        <p:blipFill>
          <a:blip r:embed="rId6">
            <a:alphaModFix/>
          </a:blip>
          <a:stretch>
            <a:fillRect/>
          </a:stretch>
        </p:blipFill>
        <p:spPr>
          <a:xfrm>
            <a:off x="450625" y="2085375"/>
            <a:ext cx="4311926" cy="839400"/>
          </a:xfrm>
          <a:prstGeom prst="rect">
            <a:avLst/>
          </a:prstGeom>
          <a:noFill/>
          <a:ln>
            <a:noFill/>
          </a:ln>
        </p:spPr>
      </p:pic>
      <p:pic>
        <p:nvPicPr>
          <p:cNvPr id="510" name="Google Shape;510;p45"/>
          <p:cNvPicPr preferRelativeResize="0"/>
          <p:nvPr/>
        </p:nvPicPr>
        <p:blipFill>
          <a:blip r:embed="rId6">
            <a:alphaModFix/>
          </a:blip>
          <a:stretch>
            <a:fillRect/>
          </a:stretch>
        </p:blipFill>
        <p:spPr>
          <a:xfrm>
            <a:off x="450625" y="998500"/>
            <a:ext cx="4311926" cy="839400"/>
          </a:xfrm>
          <a:prstGeom prst="rect">
            <a:avLst/>
          </a:prstGeom>
          <a:noFill/>
          <a:ln>
            <a:noFill/>
          </a:ln>
        </p:spPr>
      </p:pic>
      <p:sp>
        <p:nvSpPr>
          <p:cNvPr id="511" name="Google Shape;511;p45"/>
          <p:cNvSpPr txBox="1"/>
          <p:nvPr>
            <p:ph idx="4294967295" type="title"/>
          </p:nvPr>
        </p:nvSpPr>
        <p:spPr>
          <a:xfrm>
            <a:off x="1726250" y="1131850"/>
            <a:ext cx="30363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93C47D"/>
                </a:solidFill>
                <a:latin typeface="Press Start 2P"/>
                <a:ea typeface="Press Start 2P"/>
                <a:cs typeface="Press Start 2P"/>
                <a:sym typeface="Press Start 2P"/>
              </a:rPr>
              <a:t>Identity the colors of this plant.</a:t>
            </a:r>
            <a:endParaRPr b="1" sz="1120">
              <a:solidFill>
                <a:srgbClr val="93C47D"/>
              </a:solidFill>
              <a:latin typeface="Press Start 2P"/>
              <a:ea typeface="Press Start 2P"/>
              <a:cs typeface="Press Start 2P"/>
              <a:sym typeface="Press Start 2P"/>
            </a:endParaRPr>
          </a:p>
        </p:txBody>
      </p:sp>
      <p:pic>
        <p:nvPicPr>
          <p:cNvPr id="512" name="Google Shape;512;p45"/>
          <p:cNvPicPr preferRelativeResize="0"/>
          <p:nvPr/>
        </p:nvPicPr>
        <p:blipFill rotWithShape="1">
          <a:blip r:embed="rId7">
            <a:alphaModFix/>
          </a:blip>
          <a:srcRect b="0" l="93084" r="0" t="90599"/>
          <a:stretch/>
        </p:blipFill>
        <p:spPr>
          <a:xfrm>
            <a:off x="972601" y="2338347"/>
            <a:ext cx="314557" cy="333458"/>
          </a:xfrm>
          <a:prstGeom prst="rect">
            <a:avLst/>
          </a:prstGeom>
          <a:noFill/>
          <a:ln>
            <a:noFill/>
          </a:ln>
        </p:spPr>
      </p:pic>
      <p:pic>
        <p:nvPicPr>
          <p:cNvPr id="513" name="Google Shape;513;p45"/>
          <p:cNvPicPr preferRelativeResize="0"/>
          <p:nvPr/>
        </p:nvPicPr>
        <p:blipFill rotWithShape="1">
          <a:blip r:embed="rId7">
            <a:alphaModFix/>
          </a:blip>
          <a:srcRect b="0" l="93084" r="0" t="90599"/>
          <a:stretch/>
        </p:blipFill>
        <p:spPr>
          <a:xfrm>
            <a:off x="605197" y="2338347"/>
            <a:ext cx="314557" cy="333458"/>
          </a:xfrm>
          <a:prstGeom prst="rect">
            <a:avLst/>
          </a:prstGeom>
          <a:noFill/>
          <a:ln>
            <a:noFill/>
          </a:ln>
        </p:spPr>
      </p:pic>
      <p:pic>
        <p:nvPicPr>
          <p:cNvPr id="514" name="Google Shape;514;p45"/>
          <p:cNvPicPr preferRelativeResize="0"/>
          <p:nvPr/>
        </p:nvPicPr>
        <p:blipFill rotWithShape="1">
          <a:blip r:embed="rId7">
            <a:alphaModFix/>
          </a:blip>
          <a:srcRect b="0" l="93084" r="0" t="90599"/>
          <a:stretch/>
        </p:blipFill>
        <p:spPr>
          <a:xfrm>
            <a:off x="605201" y="1208050"/>
            <a:ext cx="314557" cy="333458"/>
          </a:xfrm>
          <a:prstGeom prst="rect">
            <a:avLst/>
          </a:prstGeom>
          <a:noFill/>
          <a:ln>
            <a:noFill/>
          </a:ln>
        </p:spPr>
      </p:pic>
      <p:pic>
        <p:nvPicPr>
          <p:cNvPr id="515" name="Google Shape;515;p45"/>
          <p:cNvPicPr preferRelativeResize="0"/>
          <p:nvPr/>
        </p:nvPicPr>
        <p:blipFill rotWithShape="1">
          <a:blip r:embed="rId7">
            <a:alphaModFix/>
          </a:blip>
          <a:srcRect b="0" l="93084" r="0" t="90599"/>
          <a:stretch/>
        </p:blipFill>
        <p:spPr>
          <a:xfrm>
            <a:off x="1336326" y="3558569"/>
            <a:ext cx="314557" cy="333458"/>
          </a:xfrm>
          <a:prstGeom prst="rect">
            <a:avLst/>
          </a:prstGeom>
          <a:noFill/>
          <a:ln>
            <a:noFill/>
          </a:ln>
        </p:spPr>
      </p:pic>
      <p:pic>
        <p:nvPicPr>
          <p:cNvPr id="516" name="Google Shape;516;p45"/>
          <p:cNvPicPr preferRelativeResize="0"/>
          <p:nvPr/>
        </p:nvPicPr>
        <p:blipFill rotWithShape="1">
          <a:blip r:embed="rId7">
            <a:alphaModFix/>
          </a:blip>
          <a:srcRect b="0" l="93084" r="0" t="90599"/>
          <a:stretch/>
        </p:blipFill>
        <p:spPr>
          <a:xfrm>
            <a:off x="605197" y="3558569"/>
            <a:ext cx="314557" cy="333458"/>
          </a:xfrm>
          <a:prstGeom prst="rect">
            <a:avLst/>
          </a:prstGeom>
          <a:noFill/>
          <a:ln>
            <a:noFill/>
          </a:ln>
        </p:spPr>
      </p:pic>
      <p:pic>
        <p:nvPicPr>
          <p:cNvPr id="517" name="Google Shape;517;p45"/>
          <p:cNvPicPr preferRelativeResize="0"/>
          <p:nvPr/>
        </p:nvPicPr>
        <p:blipFill rotWithShape="1">
          <a:blip r:embed="rId7">
            <a:alphaModFix/>
          </a:blip>
          <a:srcRect b="0" l="93084" r="0" t="90599"/>
          <a:stretch/>
        </p:blipFill>
        <p:spPr>
          <a:xfrm>
            <a:off x="981319" y="3558569"/>
            <a:ext cx="314557" cy="333458"/>
          </a:xfrm>
          <a:prstGeom prst="rect">
            <a:avLst/>
          </a:prstGeom>
          <a:noFill/>
          <a:ln>
            <a:noFill/>
          </a:ln>
        </p:spPr>
      </p:pic>
      <p:pic>
        <p:nvPicPr>
          <p:cNvPr id="518" name="Google Shape;518;p45"/>
          <p:cNvPicPr preferRelativeResize="0"/>
          <p:nvPr/>
        </p:nvPicPr>
        <p:blipFill>
          <a:blip r:embed="rId6">
            <a:alphaModFix/>
          </a:blip>
          <a:stretch>
            <a:fillRect/>
          </a:stretch>
        </p:blipFill>
        <p:spPr>
          <a:xfrm>
            <a:off x="2884375" y="134703"/>
            <a:ext cx="3375252" cy="657050"/>
          </a:xfrm>
          <a:prstGeom prst="rect">
            <a:avLst/>
          </a:prstGeom>
          <a:noFill/>
          <a:ln>
            <a:noFill/>
          </a:ln>
        </p:spPr>
      </p:pic>
      <p:sp>
        <p:nvSpPr>
          <p:cNvPr id="519" name="Google Shape;519;p45"/>
          <p:cNvSpPr txBox="1"/>
          <p:nvPr>
            <p:ph idx="4294967295" type="title"/>
          </p:nvPr>
        </p:nvSpPr>
        <p:spPr>
          <a:xfrm>
            <a:off x="3263800" y="253075"/>
            <a:ext cx="2774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020">
                <a:solidFill>
                  <a:srgbClr val="990000"/>
                </a:solidFill>
                <a:latin typeface="Press Start 2P"/>
                <a:ea typeface="Press Start 2P"/>
                <a:cs typeface="Press Start 2P"/>
                <a:sym typeface="Press Start 2P"/>
              </a:rPr>
              <a:t>Questions:</a:t>
            </a:r>
            <a:endParaRPr b="1" sz="2020">
              <a:solidFill>
                <a:srgbClr val="990000"/>
              </a:solidFill>
              <a:latin typeface="Press Start 2P"/>
              <a:ea typeface="Press Start 2P"/>
              <a:cs typeface="Press Start 2P"/>
              <a:sym typeface="Press Start 2P"/>
            </a:endParaRPr>
          </a:p>
        </p:txBody>
      </p:sp>
      <p:sp>
        <p:nvSpPr>
          <p:cNvPr id="520" name="Google Shape;520;p45"/>
          <p:cNvSpPr txBox="1"/>
          <p:nvPr/>
        </p:nvSpPr>
        <p:spPr>
          <a:xfrm>
            <a:off x="5651050" y="4813575"/>
            <a:ext cx="2923500" cy="22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Montserrat Light"/>
                <a:ea typeface="Montserrat Light"/>
                <a:cs typeface="Montserrat Light"/>
                <a:sym typeface="Montserrat Light"/>
              </a:rPr>
              <a:t>Image credit: Lizzie Harper</a:t>
            </a:r>
            <a:endParaRPr sz="800">
              <a:solidFill>
                <a:schemeClr val="dk2"/>
              </a:solidFill>
              <a:latin typeface="Montserrat Light"/>
              <a:ea typeface="Montserrat Light"/>
              <a:cs typeface="Montserrat Light"/>
              <a:sym typeface="Montserrat Light"/>
            </a:endParaRPr>
          </a:p>
        </p:txBody>
      </p:sp>
      <p:sp>
        <p:nvSpPr>
          <p:cNvPr id="521" name="Google Shape;521;p45"/>
          <p:cNvSpPr txBox="1"/>
          <p:nvPr>
            <p:ph idx="4294967295" type="title"/>
          </p:nvPr>
        </p:nvSpPr>
        <p:spPr>
          <a:xfrm>
            <a:off x="1726249" y="2248250"/>
            <a:ext cx="28458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F6B26B"/>
                </a:solidFill>
                <a:latin typeface="Press Start 2P"/>
                <a:ea typeface="Press Start 2P"/>
                <a:cs typeface="Press Start 2P"/>
                <a:sym typeface="Press Start 2P"/>
              </a:rPr>
              <a:t>Guess the name of this plant.</a:t>
            </a:r>
            <a:endParaRPr b="1" sz="1120">
              <a:solidFill>
                <a:srgbClr val="F6B26B"/>
              </a:solidFill>
              <a:latin typeface="Press Start 2P"/>
              <a:ea typeface="Press Start 2P"/>
              <a:cs typeface="Press Start 2P"/>
              <a:sym typeface="Press Start 2P"/>
            </a:endParaRPr>
          </a:p>
        </p:txBody>
      </p:sp>
      <p:sp>
        <p:nvSpPr>
          <p:cNvPr id="522" name="Google Shape;522;p45"/>
          <p:cNvSpPr txBox="1"/>
          <p:nvPr>
            <p:ph idx="4294967295" type="title"/>
          </p:nvPr>
        </p:nvSpPr>
        <p:spPr>
          <a:xfrm>
            <a:off x="1726250" y="3438950"/>
            <a:ext cx="27744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E06666"/>
                </a:solidFill>
                <a:latin typeface="Press Start 2P"/>
                <a:ea typeface="Press Start 2P"/>
                <a:cs typeface="Press Start 2P"/>
                <a:sym typeface="Press Start 2P"/>
              </a:rPr>
              <a:t>Guess the size of this plant’s seed.</a:t>
            </a:r>
            <a:endParaRPr b="1" sz="1120">
              <a:solidFill>
                <a:srgbClr val="E06666"/>
              </a:solidFill>
              <a:latin typeface="Press Start 2P"/>
              <a:ea typeface="Press Start 2P"/>
              <a:cs typeface="Press Start 2P"/>
              <a:sym typeface="Press Start 2P"/>
            </a:endParaRPr>
          </a:p>
        </p:txBody>
      </p:sp>
      <p:pic>
        <p:nvPicPr>
          <p:cNvPr id="523" name="Google Shape;523;p45"/>
          <p:cNvPicPr preferRelativeResize="0"/>
          <p:nvPr/>
        </p:nvPicPr>
        <p:blipFill>
          <a:blip r:embed="rId8">
            <a:alphaModFix/>
          </a:blip>
          <a:stretch>
            <a:fillRect/>
          </a:stretch>
        </p:blipFill>
        <p:spPr>
          <a:xfrm>
            <a:off x="5805797" y="1383612"/>
            <a:ext cx="2510305" cy="28721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7" name="Shape 527"/>
        <p:cNvGrpSpPr/>
        <p:nvPr/>
      </p:nvGrpSpPr>
      <p:grpSpPr>
        <a:xfrm>
          <a:off x="0" y="0"/>
          <a:ext cx="0" cy="0"/>
          <a:chOff x="0" y="0"/>
          <a:chExt cx="0" cy="0"/>
        </a:xfrm>
      </p:grpSpPr>
      <p:pic>
        <p:nvPicPr>
          <p:cNvPr id="528" name="Google Shape;528;p46"/>
          <p:cNvPicPr preferRelativeResize="0"/>
          <p:nvPr/>
        </p:nvPicPr>
        <p:blipFill>
          <a:blip r:embed="rId4">
            <a:alphaModFix/>
          </a:blip>
          <a:stretch>
            <a:fillRect/>
          </a:stretch>
        </p:blipFill>
        <p:spPr>
          <a:xfrm>
            <a:off x="5030800" y="992975"/>
            <a:ext cx="2774399" cy="3798113"/>
          </a:xfrm>
          <a:prstGeom prst="rect">
            <a:avLst/>
          </a:prstGeom>
          <a:noFill/>
          <a:ln>
            <a:noFill/>
          </a:ln>
        </p:spPr>
      </p:pic>
      <p:pic>
        <p:nvPicPr>
          <p:cNvPr id="529" name="Google Shape;529;p46"/>
          <p:cNvPicPr preferRelativeResize="0"/>
          <p:nvPr/>
        </p:nvPicPr>
        <p:blipFill>
          <a:blip r:embed="rId5">
            <a:alphaModFix/>
          </a:blip>
          <a:stretch>
            <a:fillRect/>
          </a:stretch>
        </p:blipFill>
        <p:spPr>
          <a:xfrm>
            <a:off x="1186113" y="992975"/>
            <a:ext cx="2774399" cy="3798103"/>
          </a:xfrm>
          <a:prstGeom prst="rect">
            <a:avLst/>
          </a:prstGeom>
          <a:noFill/>
          <a:ln>
            <a:noFill/>
          </a:ln>
        </p:spPr>
      </p:pic>
      <p:pic>
        <p:nvPicPr>
          <p:cNvPr id="530" name="Google Shape;530;p46"/>
          <p:cNvPicPr preferRelativeResize="0"/>
          <p:nvPr/>
        </p:nvPicPr>
        <p:blipFill rotWithShape="1">
          <a:blip r:embed="rId6">
            <a:alphaModFix/>
          </a:blip>
          <a:srcRect b="0" l="93084" r="0" t="90599"/>
          <a:stretch/>
        </p:blipFill>
        <p:spPr>
          <a:xfrm>
            <a:off x="5892451" y="1122457"/>
            <a:ext cx="314557" cy="333458"/>
          </a:xfrm>
          <a:prstGeom prst="rect">
            <a:avLst/>
          </a:prstGeom>
          <a:noFill/>
          <a:ln>
            <a:noFill/>
          </a:ln>
        </p:spPr>
      </p:pic>
      <p:pic>
        <p:nvPicPr>
          <p:cNvPr id="531" name="Google Shape;531;p46"/>
          <p:cNvPicPr preferRelativeResize="0"/>
          <p:nvPr/>
        </p:nvPicPr>
        <p:blipFill rotWithShape="1">
          <a:blip r:embed="rId6">
            <a:alphaModFix/>
          </a:blip>
          <a:srcRect b="0" l="93084" r="0" t="90599"/>
          <a:stretch/>
        </p:blipFill>
        <p:spPr>
          <a:xfrm>
            <a:off x="5161322" y="1122457"/>
            <a:ext cx="314557" cy="333458"/>
          </a:xfrm>
          <a:prstGeom prst="rect">
            <a:avLst/>
          </a:prstGeom>
          <a:noFill/>
          <a:ln>
            <a:noFill/>
          </a:ln>
        </p:spPr>
      </p:pic>
      <p:pic>
        <p:nvPicPr>
          <p:cNvPr id="532" name="Google Shape;532;p46"/>
          <p:cNvPicPr preferRelativeResize="0"/>
          <p:nvPr/>
        </p:nvPicPr>
        <p:blipFill rotWithShape="1">
          <a:blip r:embed="rId6">
            <a:alphaModFix/>
          </a:blip>
          <a:srcRect b="0" l="93084" r="0" t="90599"/>
          <a:stretch/>
        </p:blipFill>
        <p:spPr>
          <a:xfrm>
            <a:off x="5537444" y="1122457"/>
            <a:ext cx="314557" cy="333458"/>
          </a:xfrm>
          <a:prstGeom prst="rect">
            <a:avLst/>
          </a:prstGeom>
          <a:noFill/>
          <a:ln>
            <a:noFill/>
          </a:ln>
        </p:spPr>
      </p:pic>
      <p:sp>
        <p:nvSpPr>
          <p:cNvPr id="533" name="Google Shape;533;p46"/>
          <p:cNvSpPr txBox="1"/>
          <p:nvPr>
            <p:ph idx="4294967295" type="title"/>
          </p:nvPr>
        </p:nvSpPr>
        <p:spPr>
          <a:xfrm>
            <a:off x="1220600" y="4368100"/>
            <a:ext cx="2705400" cy="3336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990"/>
              <a:buNone/>
            </a:pPr>
            <a:r>
              <a:rPr b="1" lang="en" sz="920">
                <a:solidFill>
                  <a:srgbClr val="E06666"/>
                </a:solidFill>
                <a:latin typeface="Press Start 2P"/>
                <a:ea typeface="Press Start 2P"/>
                <a:cs typeface="Press Start 2P"/>
                <a:sym typeface="Press Start 2P"/>
              </a:rPr>
              <a:t>SUGAR MAPLE TREE</a:t>
            </a:r>
            <a:endParaRPr b="1" sz="920">
              <a:solidFill>
                <a:srgbClr val="E06666"/>
              </a:solidFill>
              <a:latin typeface="Press Start 2P"/>
              <a:ea typeface="Press Start 2P"/>
              <a:cs typeface="Press Start 2P"/>
              <a:sym typeface="Press Start 2P"/>
            </a:endParaRPr>
          </a:p>
        </p:txBody>
      </p:sp>
      <p:pic>
        <p:nvPicPr>
          <p:cNvPr id="534" name="Google Shape;534;p46"/>
          <p:cNvPicPr preferRelativeResize="0"/>
          <p:nvPr/>
        </p:nvPicPr>
        <p:blipFill>
          <a:blip r:embed="rId7">
            <a:alphaModFix/>
          </a:blip>
          <a:stretch>
            <a:fillRect/>
          </a:stretch>
        </p:blipFill>
        <p:spPr>
          <a:xfrm>
            <a:off x="2884375" y="134703"/>
            <a:ext cx="3375252" cy="657050"/>
          </a:xfrm>
          <a:prstGeom prst="rect">
            <a:avLst/>
          </a:prstGeom>
          <a:noFill/>
          <a:ln>
            <a:noFill/>
          </a:ln>
        </p:spPr>
      </p:pic>
      <p:sp>
        <p:nvSpPr>
          <p:cNvPr id="535" name="Google Shape;535;p46"/>
          <p:cNvSpPr txBox="1"/>
          <p:nvPr>
            <p:ph idx="4294967295" type="title"/>
          </p:nvPr>
        </p:nvSpPr>
        <p:spPr>
          <a:xfrm>
            <a:off x="3430050" y="253075"/>
            <a:ext cx="2283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020">
                <a:solidFill>
                  <a:srgbClr val="990000"/>
                </a:solidFill>
                <a:latin typeface="Press Start 2P"/>
                <a:ea typeface="Press Start 2P"/>
                <a:cs typeface="Press Start 2P"/>
                <a:sym typeface="Press Start 2P"/>
              </a:rPr>
              <a:t>Answers:</a:t>
            </a:r>
            <a:endParaRPr b="1" sz="2020">
              <a:solidFill>
                <a:srgbClr val="990000"/>
              </a:solidFill>
              <a:latin typeface="Press Start 2P"/>
              <a:ea typeface="Press Start 2P"/>
              <a:cs typeface="Press Start 2P"/>
              <a:sym typeface="Press Start 2P"/>
            </a:endParaRPr>
          </a:p>
        </p:txBody>
      </p:sp>
      <p:pic>
        <p:nvPicPr>
          <p:cNvPr id="536" name="Google Shape;536;p46"/>
          <p:cNvPicPr preferRelativeResize="0"/>
          <p:nvPr/>
        </p:nvPicPr>
        <p:blipFill>
          <a:blip r:embed="rId8">
            <a:alphaModFix/>
          </a:blip>
          <a:stretch>
            <a:fillRect/>
          </a:stretch>
        </p:blipFill>
        <p:spPr>
          <a:xfrm>
            <a:off x="1318160" y="1345587"/>
            <a:ext cx="2510305" cy="2872125"/>
          </a:xfrm>
          <a:prstGeom prst="rect">
            <a:avLst/>
          </a:prstGeom>
          <a:noFill/>
          <a:ln>
            <a:noFill/>
          </a:ln>
        </p:spPr>
      </p:pic>
      <p:sp>
        <p:nvSpPr>
          <p:cNvPr id="537" name="Google Shape;537;p46"/>
          <p:cNvSpPr txBox="1"/>
          <p:nvPr>
            <p:ph idx="4294967295" type="title"/>
          </p:nvPr>
        </p:nvSpPr>
        <p:spPr>
          <a:xfrm>
            <a:off x="5296250" y="3814013"/>
            <a:ext cx="2447100" cy="791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920">
                <a:solidFill>
                  <a:srgbClr val="F6B26B"/>
                </a:solidFill>
                <a:latin typeface="Press Start 2P"/>
                <a:ea typeface="Press Start 2P"/>
                <a:cs typeface="Press Start 2P"/>
                <a:sym typeface="Press Start 2P"/>
              </a:rPr>
              <a:t>Maple seeds are shaped like helicopter wings and spin as they fall to the ground.</a:t>
            </a:r>
            <a:endParaRPr b="1" sz="820">
              <a:solidFill>
                <a:srgbClr val="F6B26B"/>
              </a:solidFill>
              <a:latin typeface="Press Start 2P"/>
              <a:ea typeface="Press Start 2P"/>
              <a:cs typeface="Press Start 2P"/>
              <a:sym typeface="Press Start 2P"/>
            </a:endParaRPr>
          </a:p>
        </p:txBody>
      </p:sp>
      <p:pic>
        <p:nvPicPr>
          <p:cNvPr id="538" name="Google Shape;538;p46"/>
          <p:cNvPicPr preferRelativeResize="0"/>
          <p:nvPr/>
        </p:nvPicPr>
        <p:blipFill>
          <a:blip r:embed="rId3">
            <a:alphaModFix/>
          </a:blip>
          <a:stretch>
            <a:fillRect/>
          </a:stretch>
        </p:blipFill>
        <p:spPr>
          <a:xfrm>
            <a:off x="5353689" y="1660302"/>
            <a:ext cx="2389673" cy="1595074"/>
          </a:xfrm>
          <a:prstGeom prst="rect">
            <a:avLst/>
          </a:prstGeom>
          <a:noFill/>
          <a:ln>
            <a:noFill/>
          </a:ln>
        </p:spPr>
      </p:pic>
      <p:pic>
        <p:nvPicPr>
          <p:cNvPr id="539" name="Google Shape;539;p46"/>
          <p:cNvPicPr preferRelativeResize="0"/>
          <p:nvPr/>
        </p:nvPicPr>
        <p:blipFill rotWithShape="1">
          <a:blip r:embed="rId6">
            <a:alphaModFix/>
          </a:blip>
          <a:srcRect b="0" l="93084" r="0" t="90599"/>
          <a:stretch/>
        </p:blipFill>
        <p:spPr>
          <a:xfrm>
            <a:off x="1734601" y="1122460"/>
            <a:ext cx="314557" cy="333458"/>
          </a:xfrm>
          <a:prstGeom prst="rect">
            <a:avLst/>
          </a:prstGeom>
          <a:noFill/>
          <a:ln>
            <a:noFill/>
          </a:ln>
        </p:spPr>
      </p:pic>
      <p:pic>
        <p:nvPicPr>
          <p:cNvPr id="540" name="Google Shape;540;p46"/>
          <p:cNvPicPr preferRelativeResize="0"/>
          <p:nvPr/>
        </p:nvPicPr>
        <p:blipFill rotWithShape="1">
          <a:blip r:embed="rId6">
            <a:alphaModFix/>
          </a:blip>
          <a:srcRect b="0" l="93084" r="0" t="90599"/>
          <a:stretch/>
        </p:blipFill>
        <p:spPr>
          <a:xfrm>
            <a:off x="1367197" y="1122460"/>
            <a:ext cx="314557" cy="33345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id="545" name="Google Shape;545;p47"/>
          <p:cNvPicPr preferRelativeResize="0"/>
          <p:nvPr/>
        </p:nvPicPr>
        <p:blipFill>
          <a:blip r:embed="rId3">
            <a:alphaModFix/>
          </a:blip>
          <a:stretch>
            <a:fillRect/>
          </a:stretch>
        </p:blipFill>
        <p:spPr>
          <a:xfrm>
            <a:off x="5673750" y="998500"/>
            <a:ext cx="2774399" cy="3798134"/>
          </a:xfrm>
          <a:prstGeom prst="rect">
            <a:avLst/>
          </a:prstGeom>
          <a:noFill/>
          <a:ln>
            <a:noFill/>
          </a:ln>
        </p:spPr>
      </p:pic>
      <p:pic>
        <p:nvPicPr>
          <p:cNvPr id="546" name="Google Shape;546;p47"/>
          <p:cNvPicPr preferRelativeResize="0"/>
          <p:nvPr/>
        </p:nvPicPr>
        <p:blipFill>
          <a:blip r:embed="rId4">
            <a:alphaModFix/>
          </a:blip>
          <a:stretch>
            <a:fillRect/>
          </a:stretch>
        </p:blipFill>
        <p:spPr>
          <a:xfrm>
            <a:off x="7818025" y="273846"/>
            <a:ext cx="1283994" cy="1730875"/>
          </a:xfrm>
          <a:prstGeom prst="rect">
            <a:avLst/>
          </a:prstGeom>
          <a:noFill/>
          <a:ln>
            <a:noFill/>
          </a:ln>
        </p:spPr>
      </p:pic>
      <p:pic>
        <p:nvPicPr>
          <p:cNvPr id="547" name="Google Shape;547;p47"/>
          <p:cNvPicPr preferRelativeResize="0"/>
          <p:nvPr/>
        </p:nvPicPr>
        <p:blipFill>
          <a:blip r:embed="rId5">
            <a:alphaModFix/>
          </a:blip>
          <a:stretch>
            <a:fillRect/>
          </a:stretch>
        </p:blipFill>
        <p:spPr>
          <a:xfrm>
            <a:off x="3065500" y="4683762"/>
            <a:ext cx="1632896" cy="333450"/>
          </a:xfrm>
          <a:prstGeom prst="rect">
            <a:avLst/>
          </a:prstGeom>
          <a:noFill/>
          <a:ln>
            <a:noFill/>
          </a:ln>
        </p:spPr>
      </p:pic>
      <p:pic>
        <p:nvPicPr>
          <p:cNvPr id="548" name="Google Shape;548;p47"/>
          <p:cNvPicPr preferRelativeResize="0"/>
          <p:nvPr/>
        </p:nvPicPr>
        <p:blipFill>
          <a:blip r:embed="rId6">
            <a:alphaModFix/>
          </a:blip>
          <a:stretch>
            <a:fillRect/>
          </a:stretch>
        </p:blipFill>
        <p:spPr>
          <a:xfrm>
            <a:off x="484313" y="4683759"/>
            <a:ext cx="1628527" cy="333450"/>
          </a:xfrm>
          <a:prstGeom prst="rect">
            <a:avLst/>
          </a:prstGeom>
          <a:noFill/>
          <a:ln>
            <a:noFill/>
          </a:ln>
        </p:spPr>
      </p:pic>
      <p:pic>
        <p:nvPicPr>
          <p:cNvPr id="549" name="Google Shape;549;p47"/>
          <p:cNvPicPr preferRelativeResize="0"/>
          <p:nvPr/>
        </p:nvPicPr>
        <p:blipFill>
          <a:blip r:embed="rId7">
            <a:alphaModFix/>
          </a:blip>
          <a:stretch>
            <a:fillRect/>
          </a:stretch>
        </p:blipFill>
        <p:spPr>
          <a:xfrm>
            <a:off x="450625" y="3305600"/>
            <a:ext cx="4311926" cy="839400"/>
          </a:xfrm>
          <a:prstGeom prst="rect">
            <a:avLst/>
          </a:prstGeom>
          <a:noFill/>
          <a:ln>
            <a:noFill/>
          </a:ln>
        </p:spPr>
      </p:pic>
      <p:pic>
        <p:nvPicPr>
          <p:cNvPr id="550" name="Google Shape;550;p47"/>
          <p:cNvPicPr preferRelativeResize="0"/>
          <p:nvPr/>
        </p:nvPicPr>
        <p:blipFill>
          <a:blip r:embed="rId7">
            <a:alphaModFix/>
          </a:blip>
          <a:stretch>
            <a:fillRect/>
          </a:stretch>
        </p:blipFill>
        <p:spPr>
          <a:xfrm>
            <a:off x="450625" y="2085375"/>
            <a:ext cx="4311926" cy="839400"/>
          </a:xfrm>
          <a:prstGeom prst="rect">
            <a:avLst/>
          </a:prstGeom>
          <a:noFill/>
          <a:ln>
            <a:noFill/>
          </a:ln>
        </p:spPr>
      </p:pic>
      <p:pic>
        <p:nvPicPr>
          <p:cNvPr id="551" name="Google Shape;551;p47"/>
          <p:cNvPicPr preferRelativeResize="0"/>
          <p:nvPr/>
        </p:nvPicPr>
        <p:blipFill>
          <a:blip r:embed="rId7">
            <a:alphaModFix/>
          </a:blip>
          <a:stretch>
            <a:fillRect/>
          </a:stretch>
        </p:blipFill>
        <p:spPr>
          <a:xfrm>
            <a:off x="450625" y="998500"/>
            <a:ext cx="4311926" cy="839400"/>
          </a:xfrm>
          <a:prstGeom prst="rect">
            <a:avLst/>
          </a:prstGeom>
          <a:noFill/>
          <a:ln>
            <a:noFill/>
          </a:ln>
        </p:spPr>
      </p:pic>
      <p:sp>
        <p:nvSpPr>
          <p:cNvPr id="552" name="Google Shape;552;p47"/>
          <p:cNvSpPr txBox="1"/>
          <p:nvPr>
            <p:ph idx="4294967295" type="title"/>
          </p:nvPr>
        </p:nvSpPr>
        <p:spPr>
          <a:xfrm>
            <a:off x="1726250" y="1131850"/>
            <a:ext cx="30363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93C47D"/>
                </a:solidFill>
                <a:latin typeface="Press Start 2P"/>
                <a:ea typeface="Press Start 2P"/>
                <a:cs typeface="Press Start 2P"/>
                <a:sym typeface="Press Start 2P"/>
              </a:rPr>
              <a:t>Identity the colors of this plant.</a:t>
            </a:r>
            <a:endParaRPr b="1" sz="1120">
              <a:solidFill>
                <a:srgbClr val="93C47D"/>
              </a:solidFill>
              <a:latin typeface="Press Start 2P"/>
              <a:ea typeface="Press Start 2P"/>
              <a:cs typeface="Press Start 2P"/>
              <a:sym typeface="Press Start 2P"/>
            </a:endParaRPr>
          </a:p>
        </p:txBody>
      </p:sp>
      <p:pic>
        <p:nvPicPr>
          <p:cNvPr id="553" name="Google Shape;553;p47"/>
          <p:cNvPicPr preferRelativeResize="0"/>
          <p:nvPr/>
        </p:nvPicPr>
        <p:blipFill rotWithShape="1">
          <a:blip r:embed="rId8">
            <a:alphaModFix/>
          </a:blip>
          <a:srcRect b="0" l="93084" r="0" t="90599"/>
          <a:stretch/>
        </p:blipFill>
        <p:spPr>
          <a:xfrm>
            <a:off x="972601" y="2338347"/>
            <a:ext cx="314557" cy="333458"/>
          </a:xfrm>
          <a:prstGeom prst="rect">
            <a:avLst/>
          </a:prstGeom>
          <a:noFill/>
          <a:ln>
            <a:noFill/>
          </a:ln>
        </p:spPr>
      </p:pic>
      <p:pic>
        <p:nvPicPr>
          <p:cNvPr id="554" name="Google Shape;554;p47"/>
          <p:cNvPicPr preferRelativeResize="0"/>
          <p:nvPr/>
        </p:nvPicPr>
        <p:blipFill rotWithShape="1">
          <a:blip r:embed="rId8">
            <a:alphaModFix/>
          </a:blip>
          <a:srcRect b="0" l="93084" r="0" t="90599"/>
          <a:stretch/>
        </p:blipFill>
        <p:spPr>
          <a:xfrm>
            <a:off x="605197" y="2338347"/>
            <a:ext cx="314557" cy="333458"/>
          </a:xfrm>
          <a:prstGeom prst="rect">
            <a:avLst/>
          </a:prstGeom>
          <a:noFill/>
          <a:ln>
            <a:noFill/>
          </a:ln>
        </p:spPr>
      </p:pic>
      <p:pic>
        <p:nvPicPr>
          <p:cNvPr id="555" name="Google Shape;555;p47"/>
          <p:cNvPicPr preferRelativeResize="0"/>
          <p:nvPr/>
        </p:nvPicPr>
        <p:blipFill rotWithShape="1">
          <a:blip r:embed="rId8">
            <a:alphaModFix/>
          </a:blip>
          <a:srcRect b="0" l="93084" r="0" t="90599"/>
          <a:stretch/>
        </p:blipFill>
        <p:spPr>
          <a:xfrm>
            <a:off x="605201" y="1208050"/>
            <a:ext cx="314557" cy="333458"/>
          </a:xfrm>
          <a:prstGeom prst="rect">
            <a:avLst/>
          </a:prstGeom>
          <a:noFill/>
          <a:ln>
            <a:noFill/>
          </a:ln>
        </p:spPr>
      </p:pic>
      <p:pic>
        <p:nvPicPr>
          <p:cNvPr id="556" name="Google Shape;556;p47"/>
          <p:cNvPicPr preferRelativeResize="0"/>
          <p:nvPr/>
        </p:nvPicPr>
        <p:blipFill rotWithShape="1">
          <a:blip r:embed="rId8">
            <a:alphaModFix/>
          </a:blip>
          <a:srcRect b="0" l="93084" r="0" t="90599"/>
          <a:stretch/>
        </p:blipFill>
        <p:spPr>
          <a:xfrm>
            <a:off x="1336326" y="3558569"/>
            <a:ext cx="314557" cy="333458"/>
          </a:xfrm>
          <a:prstGeom prst="rect">
            <a:avLst/>
          </a:prstGeom>
          <a:noFill/>
          <a:ln>
            <a:noFill/>
          </a:ln>
        </p:spPr>
      </p:pic>
      <p:pic>
        <p:nvPicPr>
          <p:cNvPr id="557" name="Google Shape;557;p47"/>
          <p:cNvPicPr preferRelativeResize="0"/>
          <p:nvPr/>
        </p:nvPicPr>
        <p:blipFill rotWithShape="1">
          <a:blip r:embed="rId8">
            <a:alphaModFix/>
          </a:blip>
          <a:srcRect b="0" l="93084" r="0" t="90599"/>
          <a:stretch/>
        </p:blipFill>
        <p:spPr>
          <a:xfrm>
            <a:off x="605197" y="3558569"/>
            <a:ext cx="314557" cy="333458"/>
          </a:xfrm>
          <a:prstGeom prst="rect">
            <a:avLst/>
          </a:prstGeom>
          <a:noFill/>
          <a:ln>
            <a:noFill/>
          </a:ln>
        </p:spPr>
      </p:pic>
      <p:pic>
        <p:nvPicPr>
          <p:cNvPr id="558" name="Google Shape;558;p47"/>
          <p:cNvPicPr preferRelativeResize="0"/>
          <p:nvPr/>
        </p:nvPicPr>
        <p:blipFill rotWithShape="1">
          <a:blip r:embed="rId8">
            <a:alphaModFix/>
          </a:blip>
          <a:srcRect b="0" l="93084" r="0" t="90599"/>
          <a:stretch/>
        </p:blipFill>
        <p:spPr>
          <a:xfrm>
            <a:off x="981319" y="3558569"/>
            <a:ext cx="314557" cy="333458"/>
          </a:xfrm>
          <a:prstGeom prst="rect">
            <a:avLst/>
          </a:prstGeom>
          <a:noFill/>
          <a:ln>
            <a:noFill/>
          </a:ln>
        </p:spPr>
      </p:pic>
      <p:pic>
        <p:nvPicPr>
          <p:cNvPr id="559" name="Google Shape;559;p47"/>
          <p:cNvPicPr preferRelativeResize="0"/>
          <p:nvPr/>
        </p:nvPicPr>
        <p:blipFill>
          <a:blip r:embed="rId7">
            <a:alphaModFix/>
          </a:blip>
          <a:stretch>
            <a:fillRect/>
          </a:stretch>
        </p:blipFill>
        <p:spPr>
          <a:xfrm>
            <a:off x="2884375" y="134703"/>
            <a:ext cx="3375252" cy="657050"/>
          </a:xfrm>
          <a:prstGeom prst="rect">
            <a:avLst/>
          </a:prstGeom>
          <a:noFill/>
          <a:ln>
            <a:noFill/>
          </a:ln>
        </p:spPr>
      </p:pic>
      <p:sp>
        <p:nvSpPr>
          <p:cNvPr id="560" name="Google Shape;560;p47"/>
          <p:cNvSpPr txBox="1"/>
          <p:nvPr>
            <p:ph idx="4294967295" type="title"/>
          </p:nvPr>
        </p:nvSpPr>
        <p:spPr>
          <a:xfrm>
            <a:off x="3263800" y="253075"/>
            <a:ext cx="2774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020">
                <a:solidFill>
                  <a:srgbClr val="990000"/>
                </a:solidFill>
                <a:latin typeface="Press Start 2P"/>
                <a:ea typeface="Press Start 2P"/>
                <a:cs typeface="Press Start 2P"/>
                <a:sym typeface="Press Start 2P"/>
              </a:rPr>
              <a:t>Questions:</a:t>
            </a:r>
            <a:endParaRPr b="1" sz="2020">
              <a:solidFill>
                <a:srgbClr val="990000"/>
              </a:solidFill>
              <a:latin typeface="Press Start 2P"/>
              <a:ea typeface="Press Start 2P"/>
              <a:cs typeface="Press Start 2P"/>
              <a:sym typeface="Press Start 2P"/>
            </a:endParaRPr>
          </a:p>
        </p:txBody>
      </p:sp>
      <p:sp>
        <p:nvSpPr>
          <p:cNvPr id="561" name="Google Shape;561;p47"/>
          <p:cNvSpPr txBox="1"/>
          <p:nvPr>
            <p:ph idx="4294967295" type="title"/>
          </p:nvPr>
        </p:nvSpPr>
        <p:spPr>
          <a:xfrm>
            <a:off x="1726249" y="2248250"/>
            <a:ext cx="28458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F6B26B"/>
                </a:solidFill>
                <a:latin typeface="Press Start 2P"/>
                <a:ea typeface="Press Start 2P"/>
                <a:cs typeface="Press Start 2P"/>
                <a:sym typeface="Press Start 2P"/>
              </a:rPr>
              <a:t>Guess the name of this plant.</a:t>
            </a:r>
            <a:endParaRPr b="1" sz="1120">
              <a:solidFill>
                <a:srgbClr val="F6B26B"/>
              </a:solidFill>
              <a:latin typeface="Press Start 2P"/>
              <a:ea typeface="Press Start 2P"/>
              <a:cs typeface="Press Start 2P"/>
              <a:sym typeface="Press Start 2P"/>
            </a:endParaRPr>
          </a:p>
        </p:txBody>
      </p:sp>
      <p:sp>
        <p:nvSpPr>
          <p:cNvPr id="562" name="Google Shape;562;p47"/>
          <p:cNvSpPr txBox="1"/>
          <p:nvPr>
            <p:ph idx="4294967295" type="title"/>
          </p:nvPr>
        </p:nvSpPr>
        <p:spPr>
          <a:xfrm>
            <a:off x="1726250" y="3438950"/>
            <a:ext cx="27744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E06666"/>
                </a:solidFill>
                <a:latin typeface="Press Start 2P"/>
                <a:ea typeface="Press Start 2P"/>
                <a:cs typeface="Press Start 2P"/>
                <a:sym typeface="Press Start 2P"/>
              </a:rPr>
              <a:t>Guess the size of this plant’s seed.</a:t>
            </a:r>
            <a:endParaRPr b="1" sz="1120">
              <a:solidFill>
                <a:srgbClr val="E06666"/>
              </a:solidFill>
              <a:latin typeface="Press Start 2P"/>
              <a:ea typeface="Press Start 2P"/>
              <a:cs typeface="Press Start 2P"/>
              <a:sym typeface="Press Start 2P"/>
            </a:endParaRPr>
          </a:p>
        </p:txBody>
      </p:sp>
      <p:pic>
        <p:nvPicPr>
          <p:cNvPr id="563" name="Google Shape;563;p47"/>
          <p:cNvPicPr preferRelativeResize="0"/>
          <p:nvPr/>
        </p:nvPicPr>
        <p:blipFill>
          <a:blip r:embed="rId9">
            <a:alphaModFix/>
          </a:blip>
          <a:stretch>
            <a:fillRect/>
          </a:stretch>
        </p:blipFill>
        <p:spPr>
          <a:xfrm>
            <a:off x="5518900" y="1281498"/>
            <a:ext cx="2863498" cy="2863498"/>
          </a:xfrm>
          <a:prstGeom prst="rect">
            <a:avLst/>
          </a:prstGeom>
          <a:noFill/>
          <a:ln>
            <a:noFill/>
          </a:ln>
        </p:spPr>
      </p:pic>
      <p:sp>
        <p:nvSpPr>
          <p:cNvPr id="564" name="Google Shape;564;p47"/>
          <p:cNvSpPr txBox="1"/>
          <p:nvPr>
            <p:ph idx="4294967295" type="title"/>
          </p:nvPr>
        </p:nvSpPr>
        <p:spPr>
          <a:xfrm>
            <a:off x="7915075" y="612850"/>
            <a:ext cx="11145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990"/>
              <a:buNone/>
            </a:pPr>
            <a:r>
              <a:rPr lang="en" sz="820">
                <a:solidFill>
                  <a:srgbClr val="660000"/>
                </a:solidFill>
                <a:latin typeface="Press Start 2P"/>
                <a:ea typeface="Press Start 2P"/>
                <a:cs typeface="Press Start 2P"/>
                <a:sym typeface="Press Start 2P"/>
              </a:rPr>
              <a:t>This is a native dune plant!</a:t>
            </a:r>
            <a:endParaRPr sz="820">
              <a:solidFill>
                <a:srgbClr val="660000"/>
              </a:solidFill>
              <a:latin typeface="Press Start 2P"/>
              <a:ea typeface="Press Start 2P"/>
              <a:cs typeface="Press Start 2P"/>
              <a:sym typeface="Press Start 2P"/>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68" name="Shape 568"/>
        <p:cNvGrpSpPr/>
        <p:nvPr/>
      </p:nvGrpSpPr>
      <p:grpSpPr>
        <a:xfrm>
          <a:off x="0" y="0"/>
          <a:ext cx="0" cy="0"/>
          <a:chOff x="0" y="0"/>
          <a:chExt cx="0" cy="0"/>
        </a:xfrm>
      </p:grpSpPr>
      <p:pic>
        <p:nvPicPr>
          <p:cNvPr id="569" name="Google Shape;569;p48"/>
          <p:cNvPicPr preferRelativeResize="0"/>
          <p:nvPr/>
        </p:nvPicPr>
        <p:blipFill>
          <a:blip r:embed="rId4">
            <a:alphaModFix/>
          </a:blip>
          <a:stretch>
            <a:fillRect/>
          </a:stretch>
        </p:blipFill>
        <p:spPr>
          <a:xfrm>
            <a:off x="5030800" y="992975"/>
            <a:ext cx="2774399" cy="3798113"/>
          </a:xfrm>
          <a:prstGeom prst="rect">
            <a:avLst/>
          </a:prstGeom>
          <a:noFill/>
          <a:ln>
            <a:noFill/>
          </a:ln>
        </p:spPr>
      </p:pic>
      <p:pic>
        <p:nvPicPr>
          <p:cNvPr id="570" name="Google Shape;570;p48"/>
          <p:cNvPicPr preferRelativeResize="0"/>
          <p:nvPr/>
        </p:nvPicPr>
        <p:blipFill>
          <a:blip r:embed="rId5">
            <a:alphaModFix/>
          </a:blip>
          <a:stretch>
            <a:fillRect/>
          </a:stretch>
        </p:blipFill>
        <p:spPr>
          <a:xfrm>
            <a:off x="1186113" y="992975"/>
            <a:ext cx="2774399" cy="3798103"/>
          </a:xfrm>
          <a:prstGeom prst="rect">
            <a:avLst/>
          </a:prstGeom>
          <a:noFill/>
          <a:ln>
            <a:noFill/>
          </a:ln>
        </p:spPr>
      </p:pic>
      <p:pic>
        <p:nvPicPr>
          <p:cNvPr id="571" name="Google Shape;571;p48"/>
          <p:cNvPicPr preferRelativeResize="0"/>
          <p:nvPr/>
        </p:nvPicPr>
        <p:blipFill rotWithShape="1">
          <a:blip r:embed="rId6">
            <a:alphaModFix/>
          </a:blip>
          <a:srcRect b="0" l="93084" r="0" t="90599"/>
          <a:stretch/>
        </p:blipFill>
        <p:spPr>
          <a:xfrm>
            <a:off x="5892451" y="1122457"/>
            <a:ext cx="314557" cy="333458"/>
          </a:xfrm>
          <a:prstGeom prst="rect">
            <a:avLst/>
          </a:prstGeom>
          <a:noFill/>
          <a:ln>
            <a:noFill/>
          </a:ln>
        </p:spPr>
      </p:pic>
      <p:pic>
        <p:nvPicPr>
          <p:cNvPr id="572" name="Google Shape;572;p48"/>
          <p:cNvPicPr preferRelativeResize="0"/>
          <p:nvPr/>
        </p:nvPicPr>
        <p:blipFill rotWithShape="1">
          <a:blip r:embed="rId6">
            <a:alphaModFix/>
          </a:blip>
          <a:srcRect b="0" l="93084" r="0" t="90599"/>
          <a:stretch/>
        </p:blipFill>
        <p:spPr>
          <a:xfrm>
            <a:off x="5161322" y="1122457"/>
            <a:ext cx="314557" cy="333458"/>
          </a:xfrm>
          <a:prstGeom prst="rect">
            <a:avLst/>
          </a:prstGeom>
          <a:noFill/>
          <a:ln>
            <a:noFill/>
          </a:ln>
        </p:spPr>
      </p:pic>
      <p:pic>
        <p:nvPicPr>
          <p:cNvPr id="573" name="Google Shape;573;p48"/>
          <p:cNvPicPr preferRelativeResize="0"/>
          <p:nvPr/>
        </p:nvPicPr>
        <p:blipFill rotWithShape="1">
          <a:blip r:embed="rId6">
            <a:alphaModFix/>
          </a:blip>
          <a:srcRect b="0" l="93084" r="0" t="90599"/>
          <a:stretch/>
        </p:blipFill>
        <p:spPr>
          <a:xfrm>
            <a:off x="5537444" y="1122457"/>
            <a:ext cx="314557" cy="333458"/>
          </a:xfrm>
          <a:prstGeom prst="rect">
            <a:avLst/>
          </a:prstGeom>
          <a:noFill/>
          <a:ln>
            <a:noFill/>
          </a:ln>
        </p:spPr>
      </p:pic>
      <p:pic>
        <p:nvPicPr>
          <p:cNvPr id="574" name="Google Shape;574;p48"/>
          <p:cNvPicPr preferRelativeResize="0"/>
          <p:nvPr/>
        </p:nvPicPr>
        <p:blipFill rotWithShape="1">
          <a:blip r:embed="rId6">
            <a:alphaModFix/>
          </a:blip>
          <a:srcRect b="0" l="93084" r="0" t="90599"/>
          <a:stretch/>
        </p:blipFill>
        <p:spPr>
          <a:xfrm>
            <a:off x="1734601" y="1122460"/>
            <a:ext cx="314557" cy="333458"/>
          </a:xfrm>
          <a:prstGeom prst="rect">
            <a:avLst/>
          </a:prstGeom>
          <a:noFill/>
          <a:ln>
            <a:noFill/>
          </a:ln>
        </p:spPr>
      </p:pic>
      <p:pic>
        <p:nvPicPr>
          <p:cNvPr id="575" name="Google Shape;575;p48"/>
          <p:cNvPicPr preferRelativeResize="0"/>
          <p:nvPr/>
        </p:nvPicPr>
        <p:blipFill rotWithShape="1">
          <a:blip r:embed="rId6">
            <a:alphaModFix/>
          </a:blip>
          <a:srcRect b="0" l="93084" r="0" t="90599"/>
          <a:stretch/>
        </p:blipFill>
        <p:spPr>
          <a:xfrm>
            <a:off x="1367197" y="1122460"/>
            <a:ext cx="314557" cy="333458"/>
          </a:xfrm>
          <a:prstGeom prst="rect">
            <a:avLst/>
          </a:prstGeom>
          <a:noFill/>
          <a:ln>
            <a:noFill/>
          </a:ln>
        </p:spPr>
      </p:pic>
      <p:sp>
        <p:nvSpPr>
          <p:cNvPr id="576" name="Google Shape;576;p48"/>
          <p:cNvSpPr txBox="1"/>
          <p:nvPr>
            <p:ph idx="4294967295" type="title"/>
          </p:nvPr>
        </p:nvSpPr>
        <p:spPr>
          <a:xfrm>
            <a:off x="1289988" y="4368100"/>
            <a:ext cx="2705400" cy="333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920">
                <a:solidFill>
                  <a:srgbClr val="E06666"/>
                </a:solidFill>
                <a:latin typeface="Press Start 2P"/>
                <a:ea typeface="Press Start 2P"/>
                <a:cs typeface="Press Start 2P"/>
                <a:sym typeface="Press Start 2P"/>
              </a:rPr>
              <a:t>AMERICAN BEACH GRASS</a:t>
            </a:r>
            <a:endParaRPr b="1" sz="920">
              <a:solidFill>
                <a:srgbClr val="E06666"/>
              </a:solidFill>
              <a:latin typeface="Press Start 2P"/>
              <a:ea typeface="Press Start 2P"/>
              <a:cs typeface="Press Start 2P"/>
              <a:sym typeface="Press Start 2P"/>
            </a:endParaRPr>
          </a:p>
        </p:txBody>
      </p:sp>
      <p:pic>
        <p:nvPicPr>
          <p:cNvPr id="577" name="Google Shape;577;p48"/>
          <p:cNvPicPr preferRelativeResize="0"/>
          <p:nvPr/>
        </p:nvPicPr>
        <p:blipFill>
          <a:blip r:embed="rId7">
            <a:alphaModFix/>
          </a:blip>
          <a:stretch>
            <a:fillRect/>
          </a:stretch>
        </p:blipFill>
        <p:spPr>
          <a:xfrm>
            <a:off x="2884375" y="134703"/>
            <a:ext cx="3375252" cy="657050"/>
          </a:xfrm>
          <a:prstGeom prst="rect">
            <a:avLst/>
          </a:prstGeom>
          <a:noFill/>
          <a:ln>
            <a:noFill/>
          </a:ln>
        </p:spPr>
      </p:pic>
      <p:sp>
        <p:nvSpPr>
          <p:cNvPr id="578" name="Google Shape;578;p48"/>
          <p:cNvSpPr txBox="1"/>
          <p:nvPr>
            <p:ph idx="4294967295" type="title"/>
          </p:nvPr>
        </p:nvSpPr>
        <p:spPr>
          <a:xfrm>
            <a:off x="3430050" y="253075"/>
            <a:ext cx="2283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020">
                <a:solidFill>
                  <a:srgbClr val="990000"/>
                </a:solidFill>
                <a:latin typeface="Press Start 2P"/>
                <a:ea typeface="Press Start 2P"/>
                <a:cs typeface="Press Start 2P"/>
                <a:sym typeface="Press Start 2P"/>
              </a:rPr>
              <a:t>Answers:</a:t>
            </a:r>
            <a:endParaRPr b="1" sz="2020">
              <a:solidFill>
                <a:srgbClr val="990000"/>
              </a:solidFill>
              <a:latin typeface="Press Start 2P"/>
              <a:ea typeface="Press Start 2P"/>
              <a:cs typeface="Press Start 2P"/>
              <a:sym typeface="Press Start 2P"/>
            </a:endParaRPr>
          </a:p>
        </p:txBody>
      </p:sp>
      <p:sp>
        <p:nvSpPr>
          <p:cNvPr id="579" name="Google Shape;579;p48"/>
          <p:cNvSpPr txBox="1"/>
          <p:nvPr>
            <p:ph idx="4294967295" type="title"/>
          </p:nvPr>
        </p:nvSpPr>
        <p:spPr>
          <a:xfrm>
            <a:off x="5065300" y="3910000"/>
            <a:ext cx="2705400" cy="791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820">
                <a:solidFill>
                  <a:srgbClr val="F6B26B"/>
                </a:solidFill>
                <a:latin typeface="Press Start 2P"/>
                <a:ea typeface="Press Start 2P"/>
                <a:cs typeface="Press Start 2P"/>
                <a:sym typeface="Press Start 2P"/>
              </a:rPr>
              <a:t>The seedhead emerges in late July or August as a spike-like cluster at the tips of long stalks.</a:t>
            </a:r>
            <a:endParaRPr b="1" sz="720">
              <a:solidFill>
                <a:srgbClr val="F6B26B"/>
              </a:solidFill>
              <a:latin typeface="Press Start 2P"/>
              <a:ea typeface="Press Start 2P"/>
              <a:cs typeface="Press Start 2P"/>
              <a:sym typeface="Press Start 2P"/>
            </a:endParaRPr>
          </a:p>
        </p:txBody>
      </p:sp>
      <p:pic>
        <p:nvPicPr>
          <p:cNvPr id="580" name="Google Shape;580;p48"/>
          <p:cNvPicPr preferRelativeResize="0"/>
          <p:nvPr/>
        </p:nvPicPr>
        <p:blipFill>
          <a:blip r:embed="rId8">
            <a:alphaModFix/>
          </a:blip>
          <a:stretch>
            <a:fillRect/>
          </a:stretch>
        </p:blipFill>
        <p:spPr>
          <a:xfrm>
            <a:off x="5852000" y="1535300"/>
            <a:ext cx="1420001" cy="2130026"/>
          </a:xfrm>
          <a:prstGeom prst="rect">
            <a:avLst/>
          </a:prstGeom>
          <a:noFill/>
          <a:ln>
            <a:noFill/>
          </a:ln>
        </p:spPr>
      </p:pic>
      <p:pic>
        <p:nvPicPr>
          <p:cNvPr id="581" name="Google Shape;581;p48"/>
          <p:cNvPicPr preferRelativeResize="0"/>
          <p:nvPr/>
        </p:nvPicPr>
        <p:blipFill>
          <a:blip r:embed="rId9">
            <a:alphaModFix/>
          </a:blip>
          <a:stretch>
            <a:fillRect/>
          </a:stretch>
        </p:blipFill>
        <p:spPr>
          <a:xfrm>
            <a:off x="1046350" y="1309973"/>
            <a:ext cx="2863498" cy="286349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pic>
        <p:nvPicPr>
          <p:cNvPr id="586" name="Google Shape;586;p49"/>
          <p:cNvPicPr preferRelativeResize="0"/>
          <p:nvPr/>
        </p:nvPicPr>
        <p:blipFill>
          <a:blip r:embed="rId3">
            <a:alphaModFix/>
          </a:blip>
          <a:stretch>
            <a:fillRect/>
          </a:stretch>
        </p:blipFill>
        <p:spPr>
          <a:xfrm>
            <a:off x="5673750" y="998500"/>
            <a:ext cx="2774399" cy="3798134"/>
          </a:xfrm>
          <a:prstGeom prst="rect">
            <a:avLst/>
          </a:prstGeom>
          <a:noFill/>
          <a:ln>
            <a:noFill/>
          </a:ln>
        </p:spPr>
      </p:pic>
      <p:pic>
        <p:nvPicPr>
          <p:cNvPr id="587" name="Google Shape;587;p49"/>
          <p:cNvPicPr preferRelativeResize="0"/>
          <p:nvPr/>
        </p:nvPicPr>
        <p:blipFill>
          <a:blip r:embed="rId4">
            <a:alphaModFix/>
          </a:blip>
          <a:stretch>
            <a:fillRect/>
          </a:stretch>
        </p:blipFill>
        <p:spPr>
          <a:xfrm>
            <a:off x="7818025" y="273846"/>
            <a:ext cx="1283994" cy="1730875"/>
          </a:xfrm>
          <a:prstGeom prst="rect">
            <a:avLst/>
          </a:prstGeom>
          <a:noFill/>
          <a:ln>
            <a:noFill/>
          </a:ln>
        </p:spPr>
      </p:pic>
      <p:pic>
        <p:nvPicPr>
          <p:cNvPr id="588" name="Google Shape;588;p49"/>
          <p:cNvPicPr preferRelativeResize="0"/>
          <p:nvPr/>
        </p:nvPicPr>
        <p:blipFill>
          <a:blip r:embed="rId5">
            <a:alphaModFix/>
          </a:blip>
          <a:stretch>
            <a:fillRect/>
          </a:stretch>
        </p:blipFill>
        <p:spPr>
          <a:xfrm>
            <a:off x="3065500" y="4683762"/>
            <a:ext cx="1632896" cy="333450"/>
          </a:xfrm>
          <a:prstGeom prst="rect">
            <a:avLst/>
          </a:prstGeom>
          <a:noFill/>
          <a:ln>
            <a:noFill/>
          </a:ln>
        </p:spPr>
      </p:pic>
      <p:pic>
        <p:nvPicPr>
          <p:cNvPr id="589" name="Google Shape;589;p49"/>
          <p:cNvPicPr preferRelativeResize="0"/>
          <p:nvPr/>
        </p:nvPicPr>
        <p:blipFill>
          <a:blip r:embed="rId6">
            <a:alphaModFix/>
          </a:blip>
          <a:stretch>
            <a:fillRect/>
          </a:stretch>
        </p:blipFill>
        <p:spPr>
          <a:xfrm>
            <a:off x="484313" y="4683759"/>
            <a:ext cx="1628527" cy="333450"/>
          </a:xfrm>
          <a:prstGeom prst="rect">
            <a:avLst/>
          </a:prstGeom>
          <a:noFill/>
          <a:ln>
            <a:noFill/>
          </a:ln>
        </p:spPr>
      </p:pic>
      <p:pic>
        <p:nvPicPr>
          <p:cNvPr id="590" name="Google Shape;590;p49"/>
          <p:cNvPicPr preferRelativeResize="0"/>
          <p:nvPr/>
        </p:nvPicPr>
        <p:blipFill>
          <a:blip r:embed="rId7">
            <a:alphaModFix/>
          </a:blip>
          <a:stretch>
            <a:fillRect/>
          </a:stretch>
        </p:blipFill>
        <p:spPr>
          <a:xfrm>
            <a:off x="450625" y="3305600"/>
            <a:ext cx="4311926" cy="839400"/>
          </a:xfrm>
          <a:prstGeom prst="rect">
            <a:avLst/>
          </a:prstGeom>
          <a:noFill/>
          <a:ln>
            <a:noFill/>
          </a:ln>
        </p:spPr>
      </p:pic>
      <p:pic>
        <p:nvPicPr>
          <p:cNvPr id="591" name="Google Shape;591;p49"/>
          <p:cNvPicPr preferRelativeResize="0"/>
          <p:nvPr/>
        </p:nvPicPr>
        <p:blipFill>
          <a:blip r:embed="rId7">
            <a:alphaModFix/>
          </a:blip>
          <a:stretch>
            <a:fillRect/>
          </a:stretch>
        </p:blipFill>
        <p:spPr>
          <a:xfrm>
            <a:off x="450625" y="2085375"/>
            <a:ext cx="4311926" cy="839400"/>
          </a:xfrm>
          <a:prstGeom prst="rect">
            <a:avLst/>
          </a:prstGeom>
          <a:noFill/>
          <a:ln>
            <a:noFill/>
          </a:ln>
        </p:spPr>
      </p:pic>
      <p:pic>
        <p:nvPicPr>
          <p:cNvPr id="592" name="Google Shape;592;p49"/>
          <p:cNvPicPr preferRelativeResize="0"/>
          <p:nvPr/>
        </p:nvPicPr>
        <p:blipFill>
          <a:blip r:embed="rId7">
            <a:alphaModFix/>
          </a:blip>
          <a:stretch>
            <a:fillRect/>
          </a:stretch>
        </p:blipFill>
        <p:spPr>
          <a:xfrm>
            <a:off x="450625" y="998500"/>
            <a:ext cx="4311926" cy="839400"/>
          </a:xfrm>
          <a:prstGeom prst="rect">
            <a:avLst/>
          </a:prstGeom>
          <a:noFill/>
          <a:ln>
            <a:noFill/>
          </a:ln>
        </p:spPr>
      </p:pic>
      <p:sp>
        <p:nvSpPr>
          <p:cNvPr id="593" name="Google Shape;593;p49"/>
          <p:cNvSpPr txBox="1"/>
          <p:nvPr>
            <p:ph idx="4294967295" type="title"/>
          </p:nvPr>
        </p:nvSpPr>
        <p:spPr>
          <a:xfrm>
            <a:off x="1726250" y="1131850"/>
            <a:ext cx="30363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93C47D"/>
                </a:solidFill>
                <a:latin typeface="Press Start 2P"/>
                <a:ea typeface="Press Start 2P"/>
                <a:cs typeface="Press Start 2P"/>
                <a:sym typeface="Press Start 2P"/>
              </a:rPr>
              <a:t>Identity the colors of this plant.</a:t>
            </a:r>
            <a:endParaRPr b="1" sz="1120">
              <a:solidFill>
                <a:srgbClr val="93C47D"/>
              </a:solidFill>
              <a:latin typeface="Press Start 2P"/>
              <a:ea typeface="Press Start 2P"/>
              <a:cs typeface="Press Start 2P"/>
              <a:sym typeface="Press Start 2P"/>
            </a:endParaRPr>
          </a:p>
        </p:txBody>
      </p:sp>
      <p:pic>
        <p:nvPicPr>
          <p:cNvPr id="594" name="Google Shape;594;p49"/>
          <p:cNvPicPr preferRelativeResize="0"/>
          <p:nvPr/>
        </p:nvPicPr>
        <p:blipFill rotWithShape="1">
          <a:blip r:embed="rId8">
            <a:alphaModFix/>
          </a:blip>
          <a:srcRect b="0" l="93084" r="0" t="90599"/>
          <a:stretch/>
        </p:blipFill>
        <p:spPr>
          <a:xfrm>
            <a:off x="972601" y="2338347"/>
            <a:ext cx="314557" cy="333458"/>
          </a:xfrm>
          <a:prstGeom prst="rect">
            <a:avLst/>
          </a:prstGeom>
          <a:noFill/>
          <a:ln>
            <a:noFill/>
          </a:ln>
        </p:spPr>
      </p:pic>
      <p:pic>
        <p:nvPicPr>
          <p:cNvPr id="595" name="Google Shape;595;p49"/>
          <p:cNvPicPr preferRelativeResize="0"/>
          <p:nvPr/>
        </p:nvPicPr>
        <p:blipFill rotWithShape="1">
          <a:blip r:embed="rId8">
            <a:alphaModFix/>
          </a:blip>
          <a:srcRect b="0" l="93084" r="0" t="90599"/>
          <a:stretch/>
        </p:blipFill>
        <p:spPr>
          <a:xfrm>
            <a:off x="605197" y="2338347"/>
            <a:ext cx="314557" cy="333458"/>
          </a:xfrm>
          <a:prstGeom prst="rect">
            <a:avLst/>
          </a:prstGeom>
          <a:noFill/>
          <a:ln>
            <a:noFill/>
          </a:ln>
        </p:spPr>
      </p:pic>
      <p:pic>
        <p:nvPicPr>
          <p:cNvPr id="596" name="Google Shape;596;p49"/>
          <p:cNvPicPr preferRelativeResize="0"/>
          <p:nvPr/>
        </p:nvPicPr>
        <p:blipFill rotWithShape="1">
          <a:blip r:embed="rId8">
            <a:alphaModFix/>
          </a:blip>
          <a:srcRect b="0" l="93084" r="0" t="90599"/>
          <a:stretch/>
        </p:blipFill>
        <p:spPr>
          <a:xfrm>
            <a:off x="605201" y="1208050"/>
            <a:ext cx="314557" cy="333458"/>
          </a:xfrm>
          <a:prstGeom prst="rect">
            <a:avLst/>
          </a:prstGeom>
          <a:noFill/>
          <a:ln>
            <a:noFill/>
          </a:ln>
        </p:spPr>
      </p:pic>
      <p:pic>
        <p:nvPicPr>
          <p:cNvPr id="597" name="Google Shape;597;p49"/>
          <p:cNvPicPr preferRelativeResize="0"/>
          <p:nvPr/>
        </p:nvPicPr>
        <p:blipFill rotWithShape="1">
          <a:blip r:embed="rId8">
            <a:alphaModFix/>
          </a:blip>
          <a:srcRect b="0" l="93084" r="0" t="90599"/>
          <a:stretch/>
        </p:blipFill>
        <p:spPr>
          <a:xfrm>
            <a:off x="1336326" y="3558569"/>
            <a:ext cx="314557" cy="333458"/>
          </a:xfrm>
          <a:prstGeom prst="rect">
            <a:avLst/>
          </a:prstGeom>
          <a:noFill/>
          <a:ln>
            <a:noFill/>
          </a:ln>
        </p:spPr>
      </p:pic>
      <p:pic>
        <p:nvPicPr>
          <p:cNvPr id="598" name="Google Shape;598;p49"/>
          <p:cNvPicPr preferRelativeResize="0"/>
          <p:nvPr/>
        </p:nvPicPr>
        <p:blipFill rotWithShape="1">
          <a:blip r:embed="rId8">
            <a:alphaModFix/>
          </a:blip>
          <a:srcRect b="0" l="93084" r="0" t="90599"/>
          <a:stretch/>
        </p:blipFill>
        <p:spPr>
          <a:xfrm>
            <a:off x="605197" y="3558569"/>
            <a:ext cx="314557" cy="333458"/>
          </a:xfrm>
          <a:prstGeom prst="rect">
            <a:avLst/>
          </a:prstGeom>
          <a:noFill/>
          <a:ln>
            <a:noFill/>
          </a:ln>
        </p:spPr>
      </p:pic>
      <p:pic>
        <p:nvPicPr>
          <p:cNvPr id="599" name="Google Shape;599;p49"/>
          <p:cNvPicPr preferRelativeResize="0"/>
          <p:nvPr/>
        </p:nvPicPr>
        <p:blipFill rotWithShape="1">
          <a:blip r:embed="rId8">
            <a:alphaModFix/>
          </a:blip>
          <a:srcRect b="0" l="93084" r="0" t="90599"/>
          <a:stretch/>
        </p:blipFill>
        <p:spPr>
          <a:xfrm>
            <a:off x="981319" y="3558569"/>
            <a:ext cx="314557" cy="333458"/>
          </a:xfrm>
          <a:prstGeom prst="rect">
            <a:avLst/>
          </a:prstGeom>
          <a:noFill/>
          <a:ln>
            <a:noFill/>
          </a:ln>
        </p:spPr>
      </p:pic>
      <p:pic>
        <p:nvPicPr>
          <p:cNvPr id="600" name="Google Shape;600;p49"/>
          <p:cNvPicPr preferRelativeResize="0"/>
          <p:nvPr/>
        </p:nvPicPr>
        <p:blipFill>
          <a:blip r:embed="rId7">
            <a:alphaModFix/>
          </a:blip>
          <a:stretch>
            <a:fillRect/>
          </a:stretch>
        </p:blipFill>
        <p:spPr>
          <a:xfrm>
            <a:off x="2884375" y="134703"/>
            <a:ext cx="3375252" cy="657050"/>
          </a:xfrm>
          <a:prstGeom prst="rect">
            <a:avLst/>
          </a:prstGeom>
          <a:noFill/>
          <a:ln>
            <a:noFill/>
          </a:ln>
        </p:spPr>
      </p:pic>
      <p:sp>
        <p:nvSpPr>
          <p:cNvPr id="601" name="Google Shape;601;p49"/>
          <p:cNvSpPr txBox="1"/>
          <p:nvPr>
            <p:ph idx="4294967295" type="title"/>
          </p:nvPr>
        </p:nvSpPr>
        <p:spPr>
          <a:xfrm>
            <a:off x="3263800" y="253075"/>
            <a:ext cx="2774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020">
                <a:solidFill>
                  <a:srgbClr val="990000"/>
                </a:solidFill>
                <a:latin typeface="Press Start 2P"/>
                <a:ea typeface="Press Start 2P"/>
                <a:cs typeface="Press Start 2P"/>
                <a:sym typeface="Press Start 2P"/>
              </a:rPr>
              <a:t>Questions:</a:t>
            </a:r>
            <a:endParaRPr b="1" sz="2020">
              <a:solidFill>
                <a:srgbClr val="990000"/>
              </a:solidFill>
              <a:latin typeface="Press Start 2P"/>
              <a:ea typeface="Press Start 2P"/>
              <a:cs typeface="Press Start 2P"/>
              <a:sym typeface="Press Start 2P"/>
            </a:endParaRPr>
          </a:p>
        </p:txBody>
      </p:sp>
      <p:sp>
        <p:nvSpPr>
          <p:cNvPr id="602" name="Google Shape;602;p49"/>
          <p:cNvSpPr txBox="1"/>
          <p:nvPr>
            <p:ph idx="4294967295" type="title"/>
          </p:nvPr>
        </p:nvSpPr>
        <p:spPr>
          <a:xfrm>
            <a:off x="1726249" y="2248250"/>
            <a:ext cx="28458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F6B26B"/>
                </a:solidFill>
                <a:latin typeface="Press Start 2P"/>
                <a:ea typeface="Press Start 2P"/>
                <a:cs typeface="Press Start 2P"/>
                <a:sym typeface="Press Start 2P"/>
              </a:rPr>
              <a:t>Guess the name of this plant.</a:t>
            </a:r>
            <a:endParaRPr b="1" sz="1120">
              <a:solidFill>
                <a:srgbClr val="F6B26B"/>
              </a:solidFill>
              <a:latin typeface="Press Start 2P"/>
              <a:ea typeface="Press Start 2P"/>
              <a:cs typeface="Press Start 2P"/>
              <a:sym typeface="Press Start 2P"/>
            </a:endParaRPr>
          </a:p>
        </p:txBody>
      </p:sp>
      <p:sp>
        <p:nvSpPr>
          <p:cNvPr id="603" name="Google Shape;603;p49"/>
          <p:cNvSpPr txBox="1"/>
          <p:nvPr>
            <p:ph idx="4294967295" type="title"/>
          </p:nvPr>
        </p:nvSpPr>
        <p:spPr>
          <a:xfrm>
            <a:off x="1726250" y="3438950"/>
            <a:ext cx="27744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E06666"/>
                </a:solidFill>
                <a:latin typeface="Press Start 2P"/>
                <a:ea typeface="Press Start 2P"/>
                <a:cs typeface="Press Start 2P"/>
                <a:sym typeface="Press Start 2P"/>
              </a:rPr>
              <a:t>Guess the size of this plant’s seed.</a:t>
            </a:r>
            <a:endParaRPr b="1" sz="1120">
              <a:solidFill>
                <a:srgbClr val="E06666"/>
              </a:solidFill>
              <a:latin typeface="Press Start 2P"/>
              <a:ea typeface="Press Start 2P"/>
              <a:cs typeface="Press Start 2P"/>
              <a:sym typeface="Press Start 2P"/>
            </a:endParaRPr>
          </a:p>
        </p:txBody>
      </p:sp>
      <p:pic>
        <p:nvPicPr>
          <p:cNvPr id="604" name="Google Shape;604;p49"/>
          <p:cNvPicPr preferRelativeResize="0"/>
          <p:nvPr/>
        </p:nvPicPr>
        <p:blipFill>
          <a:blip r:embed="rId9">
            <a:alphaModFix/>
          </a:blip>
          <a:stretch>
            <a:fillRect/>
          </a:stretch>
        </p:blipFill>
        <p:spPr>
          <a:xfrm>
            <a:off x="5825149" y="965614"/>
            <a:ext cx="2575325" cy="3863900"/>
          </a:xfrm>
          <a:prstGeom prst="rect">
            <a:avLst/>
          </a:prstGeom>
          <a:noFill/>
          <a:ln>
            <a:noFill/>
          </a:ln>
        </p:spPr>
      </p:pic>
      <p:sp>
        <p:nvSpPr>
          <p:cNvPr id="605" name="Google Shape;605;p49"/>
          <p:cNvSpPr txBox="1"/>
          <p:nvPr>
            <p:ph idx="4294967295" type="title"/>
          </p:nvPr>
        </p:nvSpPr>
        <p:spPr>
          <a:xfrm>
            <a:off x="7915075" y="612850"/>
            <a:ext cx="11145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990"/>
              <a:buNone/>
            </a:pPr>
            <a:r>
              <a:rPr lang="en" sz="820">
                <a:solidFill>
                  <a:srgbClr val="660000"/>
                </a:solidFill>
                <a:latin typeface="Press Start 2P"/>
                <a:ea typeface="Press Start 2P"/>
                <a:cs typeface="Press Start 2P"/>
                <a:sym typeface="Press Start 2P"/>
              </a:rPr>
              <a:t>This is a native dune plant!</a:t>
            </a:r>
            <a:endParaRPr sz="820">
              <a:solidFill>
                <a:srgbClr val="660000"/>
              </a:solidFill>
              <a:latin typeface="Press Start 2P"/>
              <a:ea typeface="Press Start 2P"/>
              <a:cs typeface="Press Start 2P"/>
              <a:sym typeface="Press Start 2P"/>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9" name="Shape 609"/>
        <p:cNvGrpSpPr/>
        <p:nvPr/>
      </p:nvGrpSpPr>
      <p:grpSpPr>
        <a:xfrm>
          <a:off x="0" y="0"/>
          <a:ext cx="0" cy="0"/>
          <a:chOff x="0" y="0"/>
          <a:chExt cx="0" cy="0"/>
        </a:xfrm>
      </p:grpSpPr>
      <p:pic>
        <p:nvPicPr>
          <p:cNvPr id="610" name="Google Shape;610;p50"/>
          <p:cNvPicPr preferRelativeResize="0"/>
          <p:nvPr/>
        </p:nvPicPr>
        <p:blipFill>
          <a:blip r:embed="rId4">
            <a:alphaModFix/>
          </a:blip>
          <a:stretch>
            <a:fillRect/>
          </a:stretch>
        </p:blipFill>
        <p:spPr>
          <a:xfrm>
            <a:off x="5030800" y="992975"/>
            <a:ext cx="2774399" cy="3798113"/>
          </a:xfrm>
          <a:prstGeom prst="rect">
            <a:avLst/>
          </a:prstGeom>
          <a:noFill/>
          <a:ln>
            <a:noFill/>
          </a:ln>
        </p:spPr>
      </p:pic>
      <p:pic>
        <p:nvPicPr>
          <p:cNvPr id="611" name="Google Shape;611;p50"/>
          <p:cNvPicPr preferRelativeResize="0"/>
          <p:nvPr/>
        </p:nvPicPr>
        <p:blipFill>
          <a:blip r:embed="rId5">
            <a:alphaModFix/>
          </a:blip>
          <a:stretch>
            <a:fillRect/>
          </a:stretch>
        </p:blipFill>
        <p:spPr>
          <a:xfrm>
            <a:off x="1186113" y="992975"/>
            <a:ext cx="2774399" cy="3798103"/>
          </a:xfrm>
          <a:prstGeom prst="rect">
            <a:avLst/>
          </a:prstGeom>
          <a:noFill/>
          <a:ln>
            <a:noFill/>
          </a:ln>
        </p:spPr>
      </p:pic>
      <p:pic>
        <p:nvPicPr>
          <p:cNvPr id="612" name="Google Shape;612;p50"/>
          <p:cNvPicPr preferRelativeResize="0"/>
          <p:nvPr/>
        </p:nvPicPr>
        <p:blipFill rotWithShape="1">
          <a:blip r:embed="rId6">
            <a:alphaModFix/>
          </a:blip>
          <a:srcRect b="0" l="93084" r="0" t="90599"/>
          <a:stretch/>
        </p:blipFill>
        <p:spPr>
          <a:xfrm>
            <a:off x="5892451" y="1122457"/>
            <a:ext cx="314557" cy="333458"/>
          </a:xfrm>
          <a:prstGeom prst="rect">
            <a:avLst/>
          </a:prstGeom>
          <a:noFill/>
          <a:ln>
            <a:noFill/>
          </a:ln>
        </p:spPr>
      </p:pic>
      <p:pic>
        <p:nvPicPr>
          <p:cNvPr id="613" name="Google Shape;613;p50"/>
          <p:cNvPicPr preferRelativeResize="0"/>
          <p:nvPr/>
        </p:nvPicPr>
        <p:blipFill rotWithShape="1">
          <a:blip r:embed="rId6">
            <a:alphaModFix/>
          </a:blip>
          <a:srcRect b="0" l="93084" r="0" t="90599"/>
          <a:stretch/>
        </p:blipFill>
        <p:spPr>
          <a:xfrm>
            <a:off x="5161322" y="1122457"/>
            <a:ext cx="314557" cy="333458"/>
          </a:xfrm>
          <a:prstGeom prst="rect">
            <a:avLst/>
          </a:prstGeom>
          <a:noFill/>
          <a:ln>
            <a:noFill/>
          </a:ln>
        </p:spPr>
      </p:pic>
      <p:pic>
        <p:nvPicPr>
          <p:cNvPr id="614" name="Google Shape;614;p50"/>
          <p:cNvPicPr preferRelativeResize="0"/>
          <p:nvPr/>
        </p:nvPicPr>
        <p:blipFill rotWithShape="1">
          <a:blip r:embed="rId6">
            <a:alphaModFix/>
          </a:blip>
          <a:srcRect b="0" l="93084" r="0" t="90599"/>
          <a:stretch/>
        </p:blipFill>
        <p:spPr>
          <a:xfrm>
            <a:off x="5537444" y="1122457"/>
            <a:ext cx="314557" cy="333458"/>
          </a:xfrm>
          <a:prstGeom prst="rect">
            <a:avLst/>
          </a:prstGeom>
          <a:noFill/>
          <a:ln>
            <a:noFill/>
          </a:ln>
        </p:spPr>
      </p:pic>
      <p:pic>
        <p:nvPicPr>
          <p:cNvPr id="615" name="Google Shape;615;p50"/>
          <p:cNvPicPr preferRelativeResize="0"/>
          <p:nvPr/>
        </p:nvPicPr>
        <p:blipFill rotWithShape="1">
          <a:blip r:embed="rId6">
            <a:alphaModFix/>
          </a:blip>
          <a:srcRect b="0" l="93084" r="0" t="90599"/>
          <a:stretch/>
        </p:blipFill>
        <p:spPr>
          <a:xfrm>
            <a:off x="1734601" y="1122460"/>
            <a:ext cx="314557" cy="333458"/>
          </a:xfrm>
          <a:prstGeom prst="rect">
            <a:avLst/>
          </a:prstGeom>
          <a:noFill/>
          <a:ln>
            <a:noFill/>
          </a:ln>
        </p:spPr>
      </p:pic>
      <p:pic>
        <p:nvPicPr>
          <p:cNvPr id="616" name="Google Shape;616;p50"/>
          <p:cNvPicPr preferRelativeResize="0"/>
          <p:nvPr/>
        </p:nvPicPr>
        <p:blipFill rotWithShape="1">
          <a:blip r:embed="rId6">
            <a:alphaModFix/>
          </a:blip>
          <a:srcRect b="0" l="93084" r="0" t="90599"/>
          <a:stretch/>
        </p:blipFill>
        <p:spPr>
          <a:xfrm>
            <a:off x="1367197" y="1122460"/>
            <a:ext cx="314557" cy="333458"/>
          </a:xfrm>
          <a:prstGeom prst="rect">
            <a:avLst/>
          </a:prstGeom>
          <a:noFill/>
          <a:ln>
            <a:noFill/>
          </a:ln>
        </p:spPr>
      </p:pic>
      <p:sp>
        <p:nvSpPr>
          <p:cNvPr id="617" name="Google Shape;617;p50"/>
          <p:cNvSpPr txBox="1"/>
          <p:nvPr>
            <p:ph idx="4294967295" type="title"/>
          </p:nvPr>
        </p:nvSpPr>
        <p:spPr>
          <a:xfrm>
            <a:off x="1442388" y="4368100"/>
            <a:ext cx="2705400" cy="333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920">
                <a:solidFill>
                  <a:srgbClr val="E06666"/>
                </a:solidFill>
                <a:latin typeface="Press Start 2P"/>
                <a:ea typeface="Press Start 2P"/>
                <a:cs typeface="Press Start 2P"/>
                <a:sym typeface="Press Start 2P"/>
              </a:rPr>
              <a:t>SEASIDE </a:t>
            </a:r>
            <a:r>
              <a:rPr b="1" lang="en" sz="920">
                <a:solidFill>
                  <a:srgbClr val="E06666"/>
                </a:solidFill>
                <a:latin typeface="Press Start 2P"/>
                <a:ea typeface="Press Start 2P"/>
                <a:cs typeface="Press Start 2P"/>
                <a:sym typeface="Press Start 2P"/>
              </a:rPr>
              <a:t>GOLDENROD</a:t>
            </a:r>
            <a:endParaRPr b="1" sz="920">
              <a:solidFill>
                <a:srgbClr val="E06666"/>
              </a:solidFill>
              <a:latin typeface="Press Start 2P"/>
              <a:ea typeface="Press Start 2P"/>
              <a:cs typeface="Press Start 2P"/>
              <a:sym typeface="Press Start 2P"/>
            </a:endParaRPr>
          </a:p>
        </p:txBody>
      </p:sp>
      <p:pic>
        <p:nvPicPr>
          <p:cNvPr id="618" name="Google Shape;618;p50"/>
          <p:cNvPicPr preferRelativeResize="0"/>
          <p:nvPr/>
        </p:nvPicPr>
        <p:blipFill>
          <a:blip r:embed="rId7">
            <a:alphaModFix/>
          </a:blip>
          <a:stretch>
            <a:fillRect/>
          </a:stretch>
        </p:blipFill>
        <p:spPr>
          <a:xfrm>
            <a:off x="2884375" y="134703"/>
            <a:ext cx="3375252" cy="657050"/>
          </a:xfrm>
          <a:prstGeom prst="rect">
            <a:avLst/>
          </a:prstGeom>
          <a:noFill/>
          <a:ln>
            <a:noFill/>
          </a:ln>
        </p:spPr>
      </p:pic>
      <p:sp>
        <p:nvSpPr>
          <p:cNvPr id="619" name="Google Shape;619;p50"/>
          <p:cNvSpPr txBox="1"/>
          <p:nvPr>
            <p:ph idx="4294967295" type="title"/>
          </p:nvPr>
        </p:nvSpPr>
        <p:spPr>
          <a:xfrm>
            <a:off x="3430050" y="253075"/>
            <a:ext cx="2283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020">
                <a:solidFill>
                  <a:srgbClr val="990000"/>
                </a:solidFill>
                <a:latin typeface="Press Start 2P"/>
                <a:ea typeface="Press Start 2P"/>
                <a:cs typeface="Press Start 2P"/>
                <a:sym typeface="Press Start 2P"/>
              </a:rPr>
              <a:t>Answers:</a:t>
            </a:r>
            <a:endParaRPr b="1" sz="2020">
              <a:solidFill>
                <a:srgbClr val="990000"/>
              </a:solidFill>
              <a:latin typeface="Press Start 2P"/>
              <a:ea typeface="Press Start 2P"/>
              <a:cs typeface="Press Start 2P"/>
              <a:sym typeface="Press Start 2P"/>
            </a:endParaRPr>
          </a:p>
        </p:txBody>
      </p:sp>
      <p:sp>
        <p:nvSpPr>
          <p:cNvPr id="620" name="Google Shape;620;p50"/>
          <p:cNvSpPr txBox="1"/>
          <p:nvPr>
            <p:ph idx="4294967295" type="title"/>
          </p:nvPr>
        </p:nvSpPr>
        <p:spPr>
          <a:xfrm>
            <a:off x="5324975" y="3946638"/>
            <a:ext cx="2447100" cy="791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920">
                <a:solidFill>
                  <a:srgbClr val="F6B26B"/>
                </a:solidFill>
                <a:latin typeface="Press Start 2P"/>
                <a:ea typeface="Press Start 2P"/>
                <a:cs typeface="Press Start 2P"/>
                <a:sym typeface="Press Start 2P"/>
              </a:rPr>
              <a:t>The seed of seaside goldenrod plant is tiny! </a:t>
            </a:r>
            <a:endParaRPr b="1" sz="820">
              <a:solidFill>
                <a:srgbClr val="F6B26B"/>
              </a:solidFill>
              <a:latin typeface="Press Start 2P"/>
              <a:ea typeface="Press Start 2P"/>
              <a:cs typeface="Press Start 2P"/>
              <a:sym typeface="Press Start 2P"/>
            </a:endParaRPr>
          </a:p>
        </p:txBody>
      </p:sp>
      <p:pic>
        <p:nvPicPr>
          <p:cNvPr id="621" name="Google Shape;621;p50"/>
          <p:cNvPicPr preferRelativeResize="0"/>
          <p:nvPr/>
        </p:nvPicPr>
        <p:blipFill rotWithShape="1">
          <a:blip r:embed="rId8">
            <a:alphaModFix/>
          </a:blip>
          <a:srcRect b="15550" l="19661" r="16293" t="19603"/>
          <a:stretch/>
        </p:blipFill>
        <p:spPr>
          <a:xfrm>
            <a:off x="5302437" y="2208638"/>
            <a:ext cx="2231124" cy="1506725"/>
          </a:xfrm>
          <a:prstGeom prst="rect">
            <a:avLst/>
          </a:prstGeom>
          <a:noFill/>
          <a:ln>
            <a:noFill/>
          </a:ln>
        </p:spPr>
      </p:pic>
      <p:pic>
        <p:nvPicPr>
          <p:cNvPr id="622" name="Google Shape;622;p50"/>
          <p:cNvPicPr preferRelativeResize="0"/>
          <p:nvPr/>
        </p:nvPicPr>
        <p:blipFill rotWithShape="1">
          <a:blip r:embed="rId9">
            <a:alphaModFix/>
          </a:blip>
          <a:srcRect b="54054" l="46094" r="7662" t="0"/>
          <a:stretch/>
        </p:blipFill>
        <p:spPr>
          <a:xfrm>
            <a:off x="6729850" y="1294150"/>
            <a:ext cx="897997" cy="791700"/>
          </a:xfrm>
          <a:prstGeom prst="rect">
            <a:avLst/>
          </a:prstGeom>
          <a:noFill/>
          <a:ln>
            <a:noFill/>
          </a:ln>
        </p:spPr>
      </p:pic>
      <p:pic>
        <p:nvPicPr>
          <p:cNvPr id="623" name="Google Shape;623;p50"/>
          <p:cNvPicPr preferRelativeResize="0"/>
          <p:nvPr/>
        </p:nvPicPr>
        <p:blipFill>
          <a:blip r:embed="rId10">
            <a:alphaModFix/>
          </a:blip>
          <a:stretch>
            <a:fillRect/>
          </a:stretch>
        </p:blipFill>
        <p:spPr>
          <a:xfrm>
            <a:off x="1483378" y="1172015"/>
            <a:ext cx="2179874" cy="327058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pic>
        <p:nvPicPr>
          <p:cNvPr id="628" name="Google Shape;628;p51"/>
          <p:cNvPicPr preferRelativeResize="0"/>
          <p:nvPr/>
        </p:nvPicPr>
        <p:blipFill>
          <a:blip r:embed="rId3">
            <a:alphaModFix/>
          </a:blip>
          <a:stretch>
            <a:fillRect/>
          </a:stretch>
        </p:blipFill>
        <p:spPr>
          <a:xfrm>
            <a:off x="5673750" y="998500"/>
            <a:ext cx="2774399" cy="3798134"/>
          </a:xfrm>
          <a:prstGeom prst="rect">
            <a:avLst/>
          </a:prstGeom>
          <a:noFill/>
          <a:ln>
            <a:noFill/>
          </a:ln>
        </p:spPr>
      </p:pic>
      <p:pic>
        <p:nvPicPr>
          <p:cNvPr id="629" name="Google Shape;629;p51"/>
          <p:cNvPicPr preferRelativeResize="0"/>
          <p:nvPr/>
        </p:nvPicPr>
        <p:blipFill>
          <a:blip r:embed="rId4">
            <a:alphaModFix/>
          </a:blip>
          <a:stretch>
            <a:fillRect/>
          </a:stretch>
        </p:blipFill>
        <p:spPr>
          <a:xfrm>
            <a:off x="7818025" y="273846"/>
            <a:ext cx="1283994" cy="1730875"/>
          </a:xfrm>
          <a:prstGeom prst="rect">
            <a:avLst/>
          </a:prstGeom>
          <a:noFill/>
          <a:ln>
            <a:noFill/>
          </a:ln>
        </p:spPr>
      </p:pic>
      <p:pic>
        <p:nvPicPr>
          <p:cNvPr id="630" name="Google Shape;630;p51"/>
          <p:cNvPicPr preferRelativeResize="0"/>
          <p:nvPr/>
        </p:nvPicPr>
        <p:blipFill>
          <a:blip r:embed="rId5">
            <a:alphaModFix/>
          </a:blip>
          <a:stretch>
            <a:fillRect/>
          </a:stretch>
        </p:blipFill>
        <p:spPr>
          <a:xfrm>
            <a:off x="3065500" y="4683762"/>
            <a:ext cx="1632896" cy="333450"/>
          </a:xfrm>
          <a:prstGeom prst="rect">
            <a:avLst/>
          </a:prstGeom>
          <a:noFill/>
          <a:ln>
            <a:noFill/>
          </a:ln>
        </p:spPr>
      </p:pic>
      <p:pic>
        <p:nvPicPr>
          <p:cNvPr id="631" name="Google Shape;631;p51"/>
          <p:cNvPicPr preferRelativeResize="0"/>
          <p:nvPr/>
        </p:nvPicPr>
        <p:blipFill>
          <a:blip r:embed="rId6">
            <a:alphaModFix/>
          </a:blip>
          <a:stretch>
            <a:fillRect/>
          </a:stretch>
        </p:blipFill>
        <p:spPr>
          <a:xfrm>
            <a:off x="484313" y="4683759"/>
            <a:ext cx="1628527" cy="333450"/>
          </a:xfrm>
          <a:prstGeom prst="rect">
            <a:avLst/>
          </a:prstGeom>
          <a:noFill/>
          <a:ln>
            <a:noFill/>
          </a:ln>
        </p:spPr>
      </p:pic>
      <p:pic>
        <p:nvPicPr>
          <p:cNvPr id="632" name="Google Shape;632;p51"/>
          <p:cNvPicPr preferRelativeResize="0"/>
          <p:nvPr/>
        </p:nvPicPr>
        <p:blipFill>
          <a:blip r:embed="rId7">
            <a:alphaModFix/>
          </a:blip>
          <a:stretch>
            <a:fillRect/>
          </a:stretch>
        </p:blipFill>
        <p:spPr>
          <a:xfrm>
            <a:off x="450625" y="3305600"/>
            <a:ext cx="4311926" cy="839400"/>
          </a:xfrm>
          <a:prstGeom prst="rect">
            <a:avLst/>
          </a:prstGeom>
          <a:noFill/>
          <a:ln>
            <a:noFill/>
          </a:ln>
        </p:spPr>
      </p:pic>
      <p:pic>
        <p:nvPicPr>
          <p:cNvPr id="633" name="Google Shape;633;p51"/>
          <p:cNvPicPr preferRelativeResize="0"/>
          <p:nvPr/>
        </p:nvPicPr>
        <p:blipFill>
          <a:blip r:embed="rId7">
            <a:alphaModFix/>
          </a:blip>
          <a:stretch>
            <a:fillRect/>
          </a:stretch>
        </p:blipFill>
        <p:spPr>
          <a:xfrm>
            <a:off x="450625" y="2085375"/>
            <a:ext cx="4311926" cy="839400"/>
          </a:xfrm>
          <a:prstGeom prst="rect">
            <a:avLst/>
          </a:prstGeom>
          <a:noFill/>
          <a:ln>
            <a:noFill/>
          </a:ln>
        </p:spPr>
      </p:pic>
      <p:pic>
        <p:nvPicPr>
          <p:cNvPr id="634" name="Google Shape;634;p51"/>
          <p:cNvPicPr preferRelativeResize="0"/>
          <p:nvPr/>
        </p:nvPicPr>
        <p:blipFill>
          <a:blip r:embed="rId7">
            <a:alphaModFix/>
          </a:blip>
          <a:stretch>
            <a:fillRect/>
          </a:stretch>
        </p:blipFill>
        <p:spPr>
          <a:xfrm>
            <a:off x="450625" y="998500"/>
            <a:ext cx="4311926" cy="839400"/>
          </a:xfrm>
          <a:prstGeom prst="rect">
            <a:avLst/>
          </a:prstGeom>
          <a:noFill/>
          <a:ln>
            <a:noFill/>
          </a:ln>
        </p:spPr>
      </p:pic>
      <p:sp>
        <p:nvSpPr>
          <p:cNvPr id="635" name="Google Shape;635;p51"/>
          <p:cNvSpPr txBox="1"/>
          <p:nvPr>
            <p:ph idx="4294967295" type="title"/>
          </p:nvPr>
        </p:nvSpPr>
        <p:spPr>
          <a:xfrm>
            <a:off x="1726250" y="1131850"/>
            <a:ext cx="30363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93C47D"/>
                </a:solidFill>
                <a:latin typeface="Press Start 2P"/>
                <a:ea typeface="Press Start 2P"/>
                <a:cs typeface="Press Start 2P"/>
                <a:sym typeface="Press Start 2P"/>
              </a:rPr>
              <a:t>Identity the colors of this plant.</a:t>
            </a:r>
            <a:endParaRPr b="1" sz="1120">
              <a:solidFill>
                <a:srgbClr val="93C47D"/>
              </a:solidFill>
              <a:latin typeface="Press Start 2P"/>
              <a:ea typeface="Press Start 2P"/>
              <a:cs typeface="Press Start 2P"/>
              <a:sym typeface="Press Start 2P"/>
            </a:endParaRPr>
          </a:p>
        </p:txBody>
      </p:sp>
      <p:pic>
        <p:nvPicPr>
          <p:cNvPr id="636" name="Google Shape;636;p51"/>
          <p:cNvPicPr preferRelativeResize="0"/>
          <p:nvPr/>
        </p:nvPicPr>
        <p:blipFill rotWithShape="1">
          <a:blip r:embed="rId8">
            <a:alphaModFix/>
          </a:blip>
          <a:srcRect b="0" l="93084" r="0" t="90599"/>
          <a:stretch/>
        </p:blipFill>
        <p:spPr>
          <a:xfrm>
            <a:off x="972601" y="2338347"/>
            <a:ext cx="314557" cy="333458"/>
          </a:xfrm>
          <a:prstGeom prst="rect">
            <a:avLst/>
          </a:prstGeom>
          <a:noFill/>
          <a:ln>
            <a:noFill/>
          </a:ln>
        </p:spPr>
      </p:pic>
      <p:pic>
        <p:nvPicPr>
          <p:cNvPr id="637" name="Google Shape;637;p51"/>
          <p:cNvPicPr preferRelativeResize="0"/>
          <p:nvPr/>
        </p:nvPicPr>
        <p:blipFill rotWithShape="1">
          <a:blip r:embed="rId8">
            <a:alphaModFix/>
          </a:blip>
          <a:srcRect b="0" l="93084" r="0" t="90599"/>
          <a:stretch/>
        </p:blipFill>
        <p:spPr>
          <a:xfrm>
            <a:off x="605197" y="2338347"/>
            <a:ext cx="314557" cy="333458"/>
          </a:xfrm>
          <a:prstGeom prst="rect">
            <a:avLst/>
          </a:prstGeom>
          <a:noFill/>
          <a:ln>
            <a:noFill/>
          </a:ln>
        </p:spPr>
      </p:pic>
      <p:pic>
        <p:nvPicPr>
          <p:cNvPr id="638" name="Google Shape;638;p51"/>
          <p:cNvPicPr preferRelativeResize="0"/>
          <p:nvPr/>
        </p:nvPicPr>
        <p:blipFill rotWithShape="1">
          <a:blip r:embed="rId8">
            <a:alphaModFix/>
          </a:blip>
          <a:srcRect b="0" l="93084" r="0" t="90599"/>
          <a:stretch/>
        </p:blipFill>
        <p:spPr>
          <a:xfrm>
            <a:off x="605201" y="1208050"/>
            <a:ext cx="314557" cy="333458"/>
          </a:xfrm>
          <a:prstGeom prst="rect">
            <a:avLst/>
          </a:prstGeom>
          <a:noFill/>
          <a:ln>
            <a:noFill/>
          </a:ln>
        </p:spPr>
      </p:pic>
      <p:pic>
        <p:nvPicPr>
          <p:cNvPr id="639" name="Google Shape;639;p51"/>
          <p:cNvPicPr preferRelativeResize="0"/>
          <p:nvPr/>
        </p:nvPicPr>
        <p:blipFill rotWithShape="1">
          <a:blip r:embed="rId8">
            <a:alphaModFix/>
          </a:blip>
          <a:srcRect b="0" l="93084" r="0" t="90599"/>
          <a:stretch/>
        </p:blipFill>
        <p:spPr>
          <a:xfrm>
            <a:off x="1336326" y="3558569"/>
            <a:ext cx="314557" cy="333458"/>
          </a:xfrm>
          <a:prstGeom prst="rect">
            <a:avLst/>
          </a:prstGeom>
          <a:noFill/>
          <a:ln>
            <a:noFill/>
          </a:ln>
        </p:spPr>
      </p:pic>
      <p:pic>
        <p:nvPicPr>
          <p:cNvPr id="640" name="Google Shape;640;p51"/>
          <p:cNvPicPr preferRelativeResize="0"/>
          <p:nvPr/>
        </p:nvPicPr>
        <p:blipFill rotWithShape="1">
          <a:blip r:embed="rId8">
            <a:alphaModFix/>
          </a:blip>
          <a:srcRect b="0" l="93084" r="0" t="90599"/>
          <a:stretch/>
        </p:blipFill>
        <p:spPr>
          <a:xfrm>
            <a:off x="605197" y="3558569"/>
            <a:ext cx="314557" cy="333458"/>
          </a:xfrm>
          <a:prstGeom prst="rect">
            <a:avLst/>
          </a:prstGeom>
          <a:noFill/>
          <a:ln>
            <a:noFill/>
          </a:ln>
        </p:spPr>
      </p:pic>
      <p:pic>
        <p:nvPicPr>
          <p:cNvPr id="641" name="Google Shape;641;p51"/>
          <p:cNvPicPr preferRelativeResize="0"/>
          <p:nvPr/>
        </p:nvPicPr>
        <p:blipFill rotWithShape="1">
          <a:blip r:embed="rId8">
            <a:alphaModFix/>
          </a:blip>
          <a:srcRect b="0" l="93084" r="0" t="90599"/>
          <a:stretch/>
        </p:blipFill>
        <p:spPr>
          <a:xfrm>
            <a:off x="981319" y="3558569"/>
            <a:ext cx="314557" cy="333458"/>
          </a:xfrm>
          <a:prstGeom prst="rect">
            <a:avLst/>
          </a:prstGeom>
          <a:noFill/>
          <a:ln>
            <a:noFill/>
          </a:ln>
        </p:spPr>
      </p:pic>
      <p:pic>
        <p:nvPicPr>
          <p:cNvPr id="642" name="Google Shape;642;p51"/>
          <p:cNvPicPr preferRelativeResize="0"/>
          <p:nvPr/>
        </p:nvPicPr>
        <p:blipFill>
          <a:blip r:embed="rId7">
            <a:alphaModFix/>
          </a:blip>
          <a:stretch>
            <a:fillRect/>
          </a:stretch>
        </p:blipFill>
        <p:spPr>
          <a:xfrm>
            <a:off x="2884375" y="134703"/>
            <a:ext cx="3375252" cy="657050"/>
          </a:xfrm>
          <a:prstGeom prst="rect">
            <a:avLst/>
          </a:prstGeom>
          <a:noFill/>
          <a:ln>
            <a:noFill/>
          </a:ln>
        </p:spPr>
      </p:pic>
      <p:sp>
        <p:nvSpPr>
          <p:cNvPr id="643" name="Google Shape;643;p51"/>
          <p:cNvSpPr txBox="1"/>
          <p:nvPr>
            <p:ph idx="4294967295" type="title"/>
          </p:nvPr>
        </p:nvSpPr>
        <p:spPr>
          <a:xfrm>
            <a:off x="3263800" y="253075"/>
            <a:ext cx="2774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020">
                <a:solidFill>
                  <a:srgbClr val="990000"/>
                </a:solidFill>
                <a:latin typeface="Press Start 2P"/>
                <a:ea typeface="Press Start 2P"/>
                <a:cs typeface="Press Start 2P"/>
                <a:sym typeface="Press Start 2P"/>
              </a:rPr>
              <a:t>Questions:</a:t>
            </a:r>
            <a:endParaRPr b="1" sz="2020">
              <a:solidFill>
                <a:srgbClr val="990000"/>
              </a:solidFill>
              <a:latin typeface="Press Start 2P"/>
              <a:ea typeface="Press Start 2P"/>
              <a:cs typeface="Press Start 2P"/>
              <a:sym typeface="Press Start 2P"/>
            </a:endParaRPr>
          </a:p>
        </p:txBody>
      </p:sp>
      <p:sp>
        <p:nvSpPr>
          <p:cNvPr id="644" name="Google Shape;644;p51"/>
          <p:cNvSpPr txBox="1"/>
          <p:nvPr>
            <p:ph idx="4294967295" type="title"/>
          </p:nvPr>
        </p:nvSpPr>
        <p:spPr>
          <a:xfrm>
            <a:off x="1726249" y="2248250"/>
            <a:ext cx="28458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F6B26B"/>
                </a:solidFill>
                <a:latin typeface="Press Start 2P"/>
                <a:ea typeface="Press Start 2P"/>
                <a:cs typeface="Press Start 2P"/>
                <a:sym typeface="Press Start 2P"/>
              </a:rPr>
              <a:t>Guess the name of this plant.</a:t>
            </a:r>
            <a:endParaRPr b="1" sz="1120">
              <a:solidFill>
                <a:srgbClr val="F6B26B"/>
              </a:solidFill>
              <a:latin typeface="Press Start 2P"/>
              <a:ea typeface="Press Start 2P"/>
              <a:cs typeface="Press Start 2P"/>
              <a:sym typeface="Press Start 2P"/>
            </a:endParaRPr>
          </a:p>
        </p:txBody>
      </p:sp>
      <p:sp>
        <p:nvSpPr>
          <p:cNvPr id="645" name="Google Shape;645;p51"/>
          <p:cNvSpPr txBox="1"/>
          <p:nvPr>
            <p:ph idx="4294967295" type="title"/>
          </p:nvPr>
        </p:nvSpPr>
        <p:spPr>
          <a:xfrm>
            <a:off x="1726250" y="3438950"/>
            <a:ext cx="27744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E06666"/>
                </a:solidFill>
                <a:latin typeface="Press Start 2P"/>
                <a:ea typeface="Press Start 2P"/>
                <a:cs typeface="Press Start 2P"/>
                <a:sym typeface="Press Start 2P"/>
              </a:rPr>
              <a:t>Guess the size of this plant’s seed.</a:t>
            </a:r>
            <a:endParaRPr b="1" sz="1120">
              <a:solidFill>
                <a:srgbClr val="E06666"/>
              </a:solidFill>
              <a:latin typeface="Press Start 2P"/>
              <a:ea typeface="Press Start 2P"/>
              <a:cs typeface="Press Start 2P"/>
              <a:sym typeface="Press Start 2P"/>
            </a:endParaRPr>
          </a:p>
        </p:txBody>
      </p:sp>
      <p:sp>
        <p:nvSpPr>
          <p:cNvPr id="646" name="Google Shape;646;p51"/>
          <p:cNvSpPr txBox="1"/>
          <p:nvPr>
            <p:ph idx="4294967295" type="title"/>
          </p:nvPr>
        </p:nvSpPr>
        <p:spPr>
          <a:xfrm>
            <a:off x="7915075" y="612850"/>
            <a:ext cx="11145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990"/>
              <a:buNone/>
            </a:pPr>
            <a:r>
              <a:rPr lang="en" sz="820">
                <a:solidFill>
                  <a:srgbClr val="660000"/>
                </a:solidFill>
                <a:latin typeface="Press Start 2P"/>
                <a:ea typeface="Press Start 2P"/>
                <a:cs typeface="Press Start 2P"/>
                <a:sym typeface="Press Start 2P"/>
              </a:rPr>
              <a:t>This is a native dune plant!</a:t>
            </a:r>
            <a:endParaRPr sz="820">
              <a:solidFill>
                <a:srgbClr val="660000"/>
              </a:solidFill>
              <a:latin typeface="Press Start 2P"/>
              <a:ea typeface="Press Start 2P"/>
              <a:cs typeface="Press Start 2P"/>
              <a:sym typeface="Press Start 2P"/>
            </a:endParaRPr>
          </a:p>
        </p:txBody>
      </p:sp>
      <p:pic>
        <p:nvPicPr>
          <p:cNvPr id="647" name="Google Shape;647;p51"/>
          <p:cNvPicPr preferRelativeResize="0"/>
          <p:nvPr/>
        </p:nvPicPr>
        <p:blipFill>
          <a:blip r:embed="rId9">
            <a:alphaModFix/>
          </a:blip>
          <a:stretch>
            <a:fillRect/>
          </a:stretch>
        </p:blipFill>
        <p:spPr>
          <a:xfrm>
            <a:off x="5116000" y="1391925"/>
            <a:ext cx="3889900" cy="28528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1" name="Shape 651"/>
        <p:cNvGrpSpPr/>
        <p:nvPr/>
      </p:nvGrpSpPr>
      <p:grpSpPr>
        <a:xfrm>
          <a:off x="0" y="0"/>
          <a:ext cx="0" cy="0"/>
          <a:chOff x="0" y="0"/>
          <a:chExt cx="0" cy="0"/>
        </a:xfrm>
      </p:grpSpPr>
      <p:pic>
        <p:nvPicPr>
          <p:cNvPr id="652" name="Google Shape;652;p52"/>
          <p:cNvPicPr preferRelativeResize="0"/>
          <p:nvPr/>
        </p:nvPicPr>
        <p:blipFill>
          <a:blip r:embed="rId4">
            <a:alphaModFix/>
          </a:blip>
          <a:stretch>
            <a:fillRect/>
          </a:stretch>
        </p:blipFill>
        <p:spPr>
          <a:xfrm>
            <a:off x="5041662" y="992963"/>
            <a:ext cx="2774399" cy="3798113"/>
          </a:xfrm>
          <a:prstGeom prst="rect">
            <a:avLst/>
          </a:prstGeom>
          <a:noFill/>
          <a:ln>
            <a:noFill/>
          </a:ln>
        </p:spPr>
      </p:pic>
      <p:pic>
        <p:nvPicPr>
          <p:cNvPr id="653" name="Google Shape;653;p52"/>
          <p:cNvPicPr preferRelativeResize="0"/>
          <p:nvPr/>
        </p:nvPicPr>
        <p:blipFill>
          <a:blip r:embed="rId5">
            <a:alphaModFix/>
          </a:blip>
          <a:stretch>
            <a:fillRect/>
          </a:stretch>
        </p:blipFill>
        <p:spPr>
          <a:xfrm>
            <a:off x="1186113" y="992975"/>
            <a:ext cx="2774399" cy="3798103"/>
          </a:xfrm>
          <a:prstGeom prst="rect">
            <a:avLst/>
          </a:prstGeom>
          <a:noFill/>
          <a:ln>
            <a:noFill/>
          </a:ln>
        </p:spPr>
      </p:pic>
      <p:pic>
        <p:nvPicPr>
          <p:cNvPr id="654" name="Google Shape;654;p52"/>
          <p:cNvPicPr preferRelativeResize="0"/>
          <p:nvPr/>
        </p:nvPicPr>
        <p:blipFill rotWithShape="1">
          <a:blip r:embed="rId6">
            <a:alphaModFix/>
          </a:blip>
          <a:srcRect b="0" l="93084" r="0" t="90599"/>
          <a:stretch/>
        </p:blipFill>
        <p:spPr>
          <a:xfrm>
            <a:off x="5892451" y="1122457"/>
            <a:ext cx="314557" cy="333458"/>
          </a:xfrm>
          <a:prstGeom prst="rect">
            <a:avLst/>
          </a:prstGeom>
          <a:noFill/>
          <a:ln>
            <a:noFill/>
          </a:ln>
        </p:spPr>
      </p:pic>
      <p:pic>
        <p:nvPicPr>
          <p:cNvPr id="655" name="Google Shape;655;p52"/>
          <p:cNvPicPr preferRelativeResize="0"/>
          <p:nvPr/>
        </p:nvPicPr>
        <p:blipFill rotWithShape="1">
          <a:blip r:embed="rId6">
            <a:alphaModFix/>
          </a:blip>
          <a:srcRect b="0" l="93084" r="0" t="90599"/>
          <a:stretch/>
        </p:blipFill>
        <p:spPr>
          <a:xfrm>
            <a:off x="5161322" y="1122457"/>
            <a:ext cx="314557" cy="333458"/>
          </a:xfrm>
          <a:prstGeom prst="rect">
            <a:avLst/>
          </a:prstGeom>
          <a:noFill/>
          <a:ln>
            <a:noFill/>
          </a:ln>
        </p:spPr>
      </p:pic>
      <p:pic>
        <p:nvPicPr>
          <p:cNvPr id="656" name="Google Shape;656;p52"/>
          <p:cNvPicPr preferRelativeResize="0"/>
          <p:nvPr/>
        </p:nvPicPr>
        <p:blipFill rotWithShape="1">
          <a:blip r:embed="rId6">
            <a:alphaModFix/>
          </a:blip>
          <a:srcRect b="0" l="93084" r="0" t="90599"/>
          <a:stretch/>
        </p:blipFill>
        <p:spPr>
          <a:xfrm>
            <a:off x="5537444" y="1122457"/>
            <a:ext cx="314557" cy="333458"/>
          </a:xfrm>
          <a:prstGeom prst="rect">
            <a:avLst/>
          </a:prstGeom>
          <a:noFill/>
          <a:ln>
            <a:noFill/>
          </a:ln>
        </p:spPr>
      </p:pic>
      <p:pic>
        <p:nvPicPr>
          <p:cNvPr id="657" name="Google Shape;657;p52"/>
          <p:cNvPicPr preferRelativeResize="0"/>
          <p:nvPr/>
        </p:nvPicPr>
        <p:blipFill rotWithShape="1">
          <a:blip r:embed="rId6">
            <a:alphaModFix/>
          </a:blip>
          <a:srcRect b="0" l="93084" r="0" t="90599"/>
          <a:stretch/>
        </p:blipFill>
        <p:spPr>
          <a:xfrm>
            <a:off x="1734601" y="1122460"/>
            <a:ext cx="314557" cy="333458"/>
          </a:xfrm>
          <a:prstGeom prst="rect">
            <a:avLst/>
          </a:prstGeom>
          <a:noFill/>
          <a:ln>
            <a:noFill/>
          </a:ln>
        </p:spPr>
      </p:pic>
      <p:pic>
        <p:nvPicPr>
          <p:cNvPr id="658" name="Google Shape;658;p52"/>
          <p:cNvPicPr preferRelativeResize="0"/>
          <p:nvPr/>
        </p:nvPicPr>
        <p:blipFill rotWithShape="1">
          <a:blip r:embed="rId6">
            <a:alphaModFix/>
          </a:blip>
          <a:srcRect b="0" l="93084" r="0" t="90599"/>
          <a:stretch/>
        </p:blipFill>
        <p:spPr>
          <a:xfrm>
            <a:off x="1367197" y="1122460"/>
            <a:ext cx="314557" cy="333458"/>
          </a:xfrm>
          <a:prstGeom prst="rect">
            <a:avLst/>
          </a:prstGeom>
          <a:noFill/>
          <a:ln>
            <a:noFill/>
          </a:ln>
        </p:spPr>
      </p:pic>
      <p:sp>
        <p:nvSpPr>
          <p:cNvPr id="659" name="Google Shape;659;p52"/>
          <p:cNvSpPr txBox="1"/>
          <p:nvPr>
            <p:ph idx="4294967295" type="title"/>
          </p:nvPr>
        </p:nvSpPr>
        <p:spPr>
          <a:xfrm>
            <a:off x="1186113" y="4368100"/>
            <a:ext cx="2705400" cy="3336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990"/>
              <a:buNone/>
            </a:pPr>
            <a:r>
              <a:rPr b="1" lang="en" sz="920">
                <a:solidFill>
                  <a:srgbClr val="E06666"/>
                </a:solidFill>
                <a:latin typeface="Press Start 2P"/>
                <a:ea typeface="Press Start 2P"/>
                <a:cs typeface="Press Start 2P"/>
                <a:sym typeface="Press Start 2P"/>
              </a:rPr>
              <a:t>NORTHERN BAYBERRY</a:t>
            </a:r>
            <a:endParaRPr b="1" sz="920">
              <a:solidFill>
                <a:srgbClr val="E06666"/>
              </a:solidFill>
              <a:latin typeface="Press Start 2P"/>
              <a:ea typeface="Press Start 2P"/>
              <a:cs typeface="Press Start 2P"/>
              <a:sym typeface="Press Start 2P"/>
            </a:endParaRPr>
          </a:p>
        </p:txBody>
      </p:sp>
      <p:pic>
        <p:nvPicPr>
          <p:cNvPr id="660" name="Google Shape;660;p52"/>
          <p:cNvPicPr preferRelativeResize="0"/>
          <p:nvPr/>
        </p:nvPicPr>
        <p:blipFill>
          <a:blip r:embed="rId7">
            <a:alphaModFix/>
          </a:blip>
          <a:stretch>
            <a:fillRect/>
          </a:stretch>
        </p:blipFill>
        <p:spPr>
          <a:xfrm>
            <a:off x="2884375" y="134703"/>
            <a:ext cx="3375252" cy="657050"/>
          </a:xfrm>
          <a:prstGeom prst="rect">
            <a:avLst/>
          </a:prstGeom>
          <a:noFill/>
          <a:ln>
            <a:noFill/>
          </a:ln>
        </p:spPr>
      </p:pic>
      <p:sp>
        <p:nvSpPr>
          <p:cNvPr id="661" name="Google Shape;661;p52"/>
          <p:cNvSpPr txBox="1"/>
          <p:nvPr>
            <p:ph idx="4294967295" type="title"/>
          </p:nvPr>
        </p:nvSpPr>
        <p:spPr>
          <a:xfrm>
            <a:off x="3430050" y="253075"/>
            <a:ext cx="2283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020">
                <a:solidFill>
                  <a:srgbClr val="990000"/>
                </a:solidFill>
                <a:latin typeface="Press Start 2P"/>
                <a:ea typeface="Press Start 2P"/>
                <a:cs typeface="Press Start 2P"/>
                <a:sym typeface="Press Start 2P"/>
              </a:rPr>
              <a:t>Answers:</a:t>
            </a:r>
            <a:endParaRPr b="1" sz="2020">
              <a:solidFill>
                <a:srgbClr val="990000"/>
              </a:solidFill>
              <a:latin typeface="Press Start 2P"/>
              <a:ea typeface="Press Start 2P"/>
              <a:cs typeface="Press Start 2P"/>
              <a:sym typeface="Press Start 2P"/>
            </a:endParaRPr>
          </a:p>
        </p:txBody>
      </p:sp>
      <p:sp>
        <p:nvSpPr>
          <p:cNvPr id="662" name="Google Shape;662;p52"/>
          <p:cNvSpPr txBox="1"/>
          <p:nvPr>
            <p:ph idx="4294967295" type="title"/>
          </p:nvPr>
        </p:nvSpPr>
        <p:spPr>
          <a:xfrm>
            <a:off x="5205300" y="3833563"/>
            <a:ext cx="2447100" cy="791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920">
                <a:solidFill>
                  <a:srgbClr val="F6B26B"/>
                </a:solidFill>
                <a:latin typeface="Press Start 2P"/>
                <a:ea typeface="Press Start 2P"/>
                <a:cs typeface="Press Start 2P"/>
                <a:sym typeface="Press Start 2P"/>
              </a:rPr>
              <a:t>Removing the waxy coating from the seeds will greatly increase the germination rate.</a:t>
            </a:r>
            <a:endParaRPr b="1" sz="820">
              <a:solidFill>
                <a:srgbClr val="F6B26B"/>
              </a:solidFill>
              <a:latin typeface="Press Start 2P"/>
              <a:ea typeface="Press Start 2P"/>
              <a:cs typeface="Press Start 2P"/>
              <a:sym typeface="Press Start 2P"/>
            </a:endParaRPr>
          </a:p>
        </p:txBody>
      </p:sp>
      <p:pic>
        <p:nvPicPr>
          <p:cNvPr id="663" name="Google Shape;663;p52"/>
          <p:cNvPicPr preferRelativeResize="0"/>
          <p:nvPr/>
        </p:nvPicPr>
        <p:blipFill rotWithShape="1">
          <a:blip r:embed="rId8">
            <a:alphaModFix/>
          </a:blip>
          <a:srcRect b="37780" l="0" r="9551" t="31602"/>
          <a:stretch/>
        </p:blipFill>
        <p:spPr>
          <a:xfrm>
            <a:off x="5082675" y="1936125"/>
            <a:ext cx="2447100" cy="828325"/>
          </a:xfrm>
          <a:prstGeom prst="rect">
            <a:avLst/>
          </a:prstGeom>
          <a:noFill/>
          <a:ln>
            <a:noFill/>
          </a:ln>
        </p:spPr>
      </p:pic>
      <p:pic>
        <p:nvPicPr>
          <p:cNvPr id="664" name="Google Shape;664;p52"/>
          <p:cNvPicPr preferRelativeResize="0"/>
          <p:nvPr/>
        </p:nvPicPr>
        <p:blipFill rotWithShape="1">
          <a:blip r:embed="rId9">
            <a:alphaModFix/>
          </a:blip>
          <a:srcRect b="17578" l="45550" r="3476" t="38322"/>
          <a:stretch/>
        </p:blipFill>
        <p:spPr>
          <a:xfrm rot="10800000">
            <a:off x="5098474" y="2739662"/>
            <a:ext cx="2660751" cy="690125"/>
          </a:xfrm>
          <a:prstGeom prst="rect">
            <a:avLst/>
          </a:prstGeom>
          <a:noFill/>
          <a:ln>
            <a:noFill/>
          </a:ln>
        </p:spPr>
      </p:pic>
      <p:pic>
        <p:nvPicPr>
          <p:cNvPr id="665" name="Google Shape;665;p52"/>
          <p:cNvPicPr preferRelativeResize="0"/>
          <p:nvPr/>
        </p:nvPicPr>
        <p:blipFill>
          <a:blip r:embed="rId10">
            <a:alphaModFix/>
          </a:blip>
          <a:stretch>
            <a:fillRect/>
          </a:stretch>
        </p:blipFill>
        <p:spPr>
          <a:xfrm>
            <a:off x="682113" y="1465612"/>
            <a:ext cx="3889900" cy="28528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pic>
        <p:nvPicPr>
          <p:cNvPr id="670" name="Google Shape;670;p53"/>
          <p:cNvPicPr preferRelativeResize="0"/>
          <p:nvPr/>
        </p:nvPicPr>
        <p:blipFill>
          <a:blip r:embed="rId3">
            <a:alphaModFix/>
          </a:blip>
          <a:stretch>
            <a:fillRect/>
          </a:stretch>
        </p:blipFill>
        <p:spPr>
          <a:xfrm>
            <a:off x="5673750" y="998500"/>
            <a:ext cx="2774399" cy="3798134"/>
          </a:xfrm>
          <a:prstGeom prst="rect">
            <a:avLst/>
          </a:prstGeom>
          <a:noFill/>
          <a:ln>
            <a:noFill/>
          </a:ln>
        </p:spPr>
      </p:pic>
      <p:pic>
        <p:nvPicPr>
          <p:cNvPr id="671" name="Google Shape;671;p53"/>
          <p:cNvPicPr preferRelativeResize="0"/>
          <p:nvPr/>
        </p:nvPicPr>
        <p:blipFill>
          <a:blip r:embed="rId4">
            <a:alphaModFix/>
          </a:blip>
          <a:stretch>
            <a:fillRect/>
          </a:stretch>
        </p:blipFill>
        <p:spPr>
          <a:xfrm>
            <a:off x="5782849" y="1791525"/>
            <a:ext cx="2556206" cy="1984551"/>
          </a:xfrm>
          <a:prstGeom prst="rect">
            <a:avLst/>
          </a:prstGeom>
          <a:noFill/>
          <a:ln>
            <a:noFill/>
          </a:ln>
        </p:spPr>
      </p:pic>
      <p:pic>
        <p:nvPicPr>
          <p:cNvPr id="672" name="Google Shape;672;p53"/>
          <p:cNvPicPr preferRelativeResize="0"/>
          <p:nvPr/>
        </p:nvPicPr>
        <p:blipFill>
          <a:blip r:embed="rId5">
            <a:alphaModFix/>
          </a:blip>
          <a:stretch>
            <a:fillRect/>
          </a:stretch>
        </p:blipFill>
        <p:spPr>
          <a:xfrm>
            <a:off x="7818025" y="273846"/>
            <a:ext cx="1283994" cy="1730875"/>
          </a:xfrm>
          <a:prstGeom prst="rect">
            <a:avLst/>
          </a:prstGeom>
          <a:noFill/>
          <a:ln>
            <a:noFill/>
          </a:ln>
        </p:spPr>
      </p:pic>
      <p:sp>
        <p:nvSpPr>
          <p:cNvPr id="673" name="Google Shape;673;p53"/>
          <p:cNvSpPr txBox="1"/>
          <p:nvPr>
            <p:ph idx="4294967295" type="title"/>
          </p:nvPr>
        </p:nvSpPr>
        <p:spPr>
          <a:xfrm>
            <a:off x="7818025" y="660500"/>
            <a:ext cx="12840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990"/>
              <a:buNone/>
            </a:pPr>
            <a:r>
              <a:rPr lang="en" sz="820">
                <a:solidFill>
                  <a:srgbClr val="660000"/>
                </a:solidFill>
                <a:latin typeface="Press Start 2P"/>
                <a:ea typeface="Press Start 2P"/>
                <a:cs typeface="Press Start 2P"/>
                <a:sym typeface="Press Start 2P"/>
              </a:rPr>
              <a:t>This is an invasive plant!</a:t>
            </a:r>
            <a:endParaRPr sz="820">
              <a:solidFill>
                <a:srgbClr val="660000"/>
              </a:solidFill>
              <a:latin typeface="Press Start 2P"/>
              <a:ea typeface="Press Start 2P"/>
              <a:cs typeface="Press Start 2P"/>
              <a:sym typeface="Press Start 2P"/>
            </a:endParaRPr>
          </a:p>
        </p:txBody>
      </p:sp>
      <p:pic>
        <p:nvPicPr>
          <p:cNvPr id="674" name="Google Shape;674;p53"/>
          <p:cNvPicPr preferRelativeResize="0"/>
          <p:nvPr/>
        </p:nvPicPr>
        <p:blipFill>
          <a:blip r:embed="rId6">
            <a:alphaModFix/>
          </a:blip>
          <a:stretch>
            <a:fillRect/>
          </a:stretch>
        </p:blipFill>
        <p:spPr>
          <a:xfrm>
            <a:off x="3065500" y="4683762"/>
            <a:ext cx="1632896" cy="333450"/>
          </a:xfrm>
          <a:prstGeom prst="rect">
            <a:avLst/>
          </a:prstGeom>
          <a:noFill/>
          <a:ln>
            <a:noFill/>
          </a:ln>
        </p:spPr>
      </p:pic>
      <p:pic>
        <p:nvPicPr>
          <p:cNvPr id="675" name="Google Shape;675;p53"/>
          <p:cNvPicPr preferRelativeResize="0"/>
          <p:nvPr/>
        </p:nvPicPr>
        <p:blipFill>
          <a:blip r:embed="rId7">
            <a:alphaModFix/>
          </a:blip>
          <a:stretch>
            <a:fillRect/>
          </a:stretch>
        </p:blipFill>
        <p:spPr>
          <a:xfrm>
            <a:off x="484313" y="4683759"/>
            <a:ext cx="1628527" cy="333450"/>
          </a:xfrm>
          <a:prstGeom prst="rect">
            <a:avLst/>
          </a:prstGeom>
          <a:noFill/>
          <a:ln>
            <a:noFill/>
          </a:ln>
        </p:spPr>
      </p:pic>
      <p:pic>
        <p:nvPicPr>
          <p:cNvPr id="676" name="Google Shape;676;p53"/>
          <p:cNvPicPr preferRelativeResize="0"/>
          <p:nvPr/>
        </p:nvPicPr>
        <p:blipFill>
          <a:blip r:embed="rId8">
            <a:alphaModFix/>
          </a:blip>
          <a:stretch>
            <a:fillRect/>
          </a:stretch>
        </p:blipFill>
        <p:spPr>
          <a:xfrm>
            <a:off x="450625" y="3305600"/>
            <a:ext cx="4311926" cy="839400"/>
          </a:xfrm>
          <a:prstGeom prst="rect">
            <a:avLst/>
          </a:prstGeom>
          <a:noFill/>
          <a:ln>
            <a:noFill/>
          </a:ln>
        </p:spPr>
      </p:pic>
      <p:pic>
        <p:nvPicPr>
          <p:cNvPr id="677" name="Google Shape;677;p53"/>
          <p:cNvPicPr preferRelativeResize="0"/>
          <p:nvPr/>
        </p:nvPicPr>
        <p:blipFill>
          <a:blip r:embed="rId8">
            <a:alphaModFix/>
          </a:blip>
          <a:stretch>
            <a:fillRect/>
          </a:stretch>
        </p:blipFill>
        <p:spPr>
          <a:xfrm>
            <a:off x="450625" y="2085375"/>
            <a:ext cx="4311926" cy="839400"/>
          </a:xfrm>
          <a:prstGeom prst="rect">
            <a:avLst/>
          </a:prstGeom>
          <a:noFill/>
          <a:ln>
            <a:noFill/>
          </a:ln>
        </p:spPr>
      </p:pic>
      <p:pic>
        <p:nvPicPr>
          <p:cNvPr id="678" name="Google Shape;678;p53"/>
          <p:cNvPicPr preferRelativeResize="0"/>
          <p:nvPr/>
        </p:nvPicPr>
        <p:blipFill>
          <a:blip r:embed="rId8">
            <a:alphaModFix/>
          </a:blip>
          <a:stretch>
            <a:fillRect/>
          </a:stretch>
        </p:blipFill>
        <p:spPr>
          <a:xfrm>
            <a:off x="450625" y="998500"/>
            <a:ext cx="4311926" cy="839400"/>
          </a:xfrm>
          <a:prstGeom prst="rect">
            <a:avLst/>
          </a:prstGeom>
          <a:noFill/>
          <a:ln>
            <a:noFill/>
          </a:ln>
        </p:spPr>
      </p:pic>
      <p:sp>
        <p:nvSpPr>
          <p:cNvPr id="679" name="Google Shape;679;p53"/>
          <p:cNvSpPr txBox="1"/>
          <p:nvPr>
            <p:ph idx="4294967295" type="title"/>
          </p:nvPr>
        </p:nvSpPr>
        <p:spPr>
          <a:xfrm>
            <a:off x="1726250" y="1131850"/>
            <a:ext cx="30363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93C47D"/>
                </a:solidFill>
                <a:latin typeface="Press Start 2P"/>
                <a:ea typeface="Press Start 2P"/>
                <a:cs typeface="Press Start 2P"/>
                <a:sym typeface="Press Start 2P"/>
              </a:rPr>
              <a:t>Identity the colors of this plant.</a:t>
            </a:r>
            <a:endParaRPr b="1" sz="1120">
              <a:solidFill>
                <a:srgbClr val="93C47D"/>
              </a:solidFill>
              <a:latin typeface="Press Start 2P"/>
              <a:ea typeface="Press Start 2P"/>
              <a:cs typeface="Press Start 2P"/>
              <a:sym typeface="Press Start 2P"/>
            </a:endParaRPr>
          </a:p>
        </p:txBody>
      </p:sp>
      <p:pic>
        <p:nvPicPr>
          <p:cNvPr id="680" name="Google Shape;680;p53"/>
          <p:cNvPicPr preferRelativeResize="0"/>
          <p:nvPr/>
        </p:nvPicPr>
        <p:blipFill rotWithShape="1">
          <a:blip r:embed="rId9">
            <a:alphaModFix/>
          </a:blip>
          <a:srcRect b="0" l="93084" r="0" t="90599"/>
          <a:stretch/>
        </p:blipFill>
        <p:spPr>
          <a:xfrm>
            <a:off x="972601" y="2338347"/>
            <a:ext cx="314557" cy="333458"/>
          </a:xfrm>
          <a:prstGeom prst="rect">
            <a:avLst/>
          </a:prstGeom>
          <a:noFill/>
          <a:ln>
            <a:noFill/>
          </a:ln>
        </p:spPr>
      </p:pic>
      <p:pic>
        <p:nvPicPr>
          <p:cNvPr id="681" name="Google Shape;681;p53"/>
          <p:cNvPicPr preferRelativeResize="0"/>
          <p:nvPr/>
        </p:nvPicPr>
        <p:blipFill rotWithShape="1">
          <a:blip r:embed="rId9">
            <a:alphaModFix/>
          </a:blip>
          <a:srcRect b="0" l="93084" r="0" t="90599"/>
          <a:stretch/>
        </p:blipFill>
        <p:spPr>
          <a:xfrm>
            <a:off x="605197" y="2338347"/>
            <a:ext cx="314557" cy="333458"/>
          </a:xfrm>
          <a:prstGeom prst="rect">
            <a:avLst/>
          </a:prstGeom>
          <a:noFill/>
          <a:ln>
            <a:noFill/>
          </a:ln>
        </p:spPr>
      </p:pic>
      <p:pic>
        <p:nvPicPr>
          <p:cNvPr id="682" name="Google Shape;682;p53"/>
          <p:cNvPicPr preferRelativeResize="0"/>
          <p:nvPr/>
        </p:nvPicPr>
        <p:blipFill rotWithShape="1">
          <a:blip r:embed="rId9">
            <a:alphaModFix/>
          </a:blip>
          <a:srcRect b="0" l="93084" r="0" t="90599"/>
          <a:stretch/>
        </p:blipFill>
        <p:spPr>
          <a:xfrm>
            <a:off x="605201" y="1208050"/>
            <a:ext cx="314557" cy="333458"/>
          </a:xfrm>
          <a:prstGeom prst="rect">
            <a:avLst/>
          </a:prstGeom>
          <a:noFill/>
          <a:ln>
            <a:noFill/>
          </a:ln>
        </p:spPr>
      </p:pic>
      <p:pic>
        <p:nvPicPr>
          <p:cNvPr id="683" name="Google Shape;683;p53"/>
          <p:cNvPicPr preferRelativeResize="0"/>
          <p:nvPr/>
        </p:nvPicPr>
        <p:blipFill rotWithShape="1">
          <a:blip r:embed="rId9">
            <a:alphaModFix/>
          </a:blip>
          <a:srcRect b="0" l="93084" r="0" t="90599"/>
          <a:stretch/>
        </p:blipFill>
        <p:spPr>
          <a:xfrm>
            <a:off x="1336326" y="3558569"/>
            <a:ext cx="314557" cy="333458"/>
          </a:xfrm>
          <a:prstGeom prst="rect">
            <a:avLst/>
          </a:prstGeom>
          <a:noFill/>
          <a:ln>
            <a:noFill/>
          </a:ln>
        </p:spPr>
      </p:pic>
      <p:pic>
        <p:nvPicPr>
          <p:cNvPr id="684" name="Google Shape;684;p53"/>
          <p:cNvPicPr preferRelativeResize="0"/>
          <p:nvPr/>
        </p:nvPicPr>
        <p:blipFill rotWithShape="1">
          <a:blip r:embed="rId9">
            <a:alphaModFix/>
          </a:blip>
          <a:srcRect b="0" l="93084" r="0" t="90599"/>
          <a:stretch/>
        </p:blipFill>
        <p:spPr>
          <a:xfrm>
            <a:off x="605197" y="3558569"/>
            <a:ext cx="314557" cy="333458"/>
          </a:xfrm>
          <a:prstGeom prst="rect">
            <a:avLst/>
          </a:prstGeom>
          <a:noFill/>
          <a:ln>
            <a:noFill/>
          </a:ln>
        </p:spPr>
      </p:pic>
      <p:pic>
        <p:nvPicPr>
          <p:cNvPr id="685" name="Google Shape;685;p53"/>
          <p:cNvPicPr preferRelativeResize="0"/>
          <p:nvPr/>
        </p:nvPicPr>
        <p:blipFill rotWithShape="1">
          <a:blip r:embed="rId9">
            <a:alphaModFix/>
          </a:blip>
          <a:srcRect b="0" l="93084" r="0" t="90599"/>
          <a:stretch/>
        </p:blipFill>
        <p:spPr>
          <a:xfrm>
            <a:off x="981319" y="3558569"/>
            <a:ext cx="314557" cy="333458"/>
          </a:xfrm>
          <a:prstGeom prst="rect">
            <a:avLst/>
          </a:prstGeom>
          <a:noFill/>
          <a:ln>
            <a:noFill/>
          </a:ln>
        </p:spPr>
      </p:pic>
      <p:pic>
        <p:nvPicPr>
          <p:cNvPr id="686" name="Google Shape;686;p53"/>
          <p:cNvPicPr preferRelativeResize="0"/>
          <p:nvPr/>
        </p:nvPicPr>
        <p:blipFill>
          <a:blip r:embed="rId8">
            <a:alphaModFix/>
          </a:blip>
          <a:stretch>
            <a:fillRect/>
          </a:stretch>
        </p:blipFill>
        <p:spPr>
          <a:xfrm>
            <a:off x="2884375" y="134703"/>
            <a:ext cx="3375252" cy="657050"/>
          </a:xfrm>
          <a:prstGeom prst="rect">
            <a:avLst/>
          </a:prstGeom>
          <a:noFill/>
          <a:ln>
            <a:noFill/>
          </a:ln>
        </p:spPr>
      </p:pic>
      <p:sp>
        <p:nvSpPr>
          <p:cNvPr id="687" name="Google Shape;687;p53"/>
          <p:cNvSpPr txBox="1"/>
          <p:nvPr>
            <p:ph idx="4294967295" type="title"/>
          </p:nvPr>
        </p:nvSpPr>
        <p:spPr>
          <a:xfrm>
            <a:off x="3263800" y="253075"/>
            <a:ext cx="2774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020">
                <a:solidFill>
                  <a:srgbClr val="990000"/>
                </a:solidFill>
                <a:latin typeface="Press Start 2P"/>
                <a:ea typeface="Press Start 2P"/>
                <a:cs typeface="Press Start 2P"/>
                <a:sym typeface="Press Start 2P"/>
              </a:rPr>
              <a:t>Questions:</a:t>
            </a:r>
            <a:endParaRPr b="1" sz="2020">
              <a:solidFill>
                <a:srgbClr val="990000"/>
              </a:solidFill>
              <a:latin typeface="Press Start 2P"/>
              <a:ea typeface="Press Start 2P"/>
              <a:cs typeface="Press Start 2P"/>
              <a:sym typeface="Press Start 2P"/>
            </a:endParaRPr>
          </a:p>
        </p:txBody>
      </p:sp>
      <p:sp>
        <p:nvSpPr>
          <p:cNvPr id="688" name="Google Shape;688;p53"/>
          <p:cNvSpPr txBox="1"/>
          <p:nvPr>
            <p:ph idx="4294967295" type="title"/>
          </p:nvPr>
        </p:nvSpPr>
        <p:spPr>
          <a:xfrm>
            <a:off x="1726249" y="2248250"/>
            <a:ext cx="28458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F6B26B"/>
                </a:solidFill>
                <a:latin typeface="Press Start 2P"/>
                <a:ea typeface="Press Start 2P"/>
                <a:cs typeface="Press Start 2P"/>
                <a:sym typeface="Press Start 2P"/>
              </a:rPr>
              <a:t>Guess the name of this plant.</a:t>
            </a:r>
            <a:endParaRPr b="1" sz="1120">
              <a:solidFill>
                <a:srgbClr val="F6B26B"/>
              </a:solidFill>
              <a:latin typeface="Press Start 2P"/>
              <a:ea typeface="Press Start 2P"/>
              <a:cs typeface="Press Start 2P"/>
              <a:sym typeface="Press Start 2P"/>
            </a:endParaRPr>
          </a:p>
        </p:txBody>
      </p:sp>
      <p:sp>
        <p:nvSpPr>
          <p:cNvPr id="689" name="Google Shape;689;p53"/>
          <p:cNvSpPr txBox="1"/>
          <p:nvPr>
            <p:ph idx="4294967295" type="title"/>
          </p:nvPr>
        </p:nvSpPr>
        <p:spPr>
          <a:xfrm>
            <a:off x="1726250" y="3438950"/>
            <a:ext cx="27744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E06666"/>
                </a:solidFill>
                <a:latin typeface="Press Start 2P"/>
                <a:ea typeface="Press Start 2P"/>
                <a:cs typeface="Press Start 2P"/>
                <a:sym typeface="Press Start 2P"/>
              </a:rPr>
              <a:t>Guess the size of this plant’s seed.</a:t>
            </a:r>
            <a:endParaRPr b="1" sz="1120">
              <a:solidFill>
                <a:srgbClr val="E06666"/>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3" name="Shape 693"/>
        <p:cNvGrpSpPr/>
        <p:nvPr/>
      </p:nvGrpSpPr>
      <p:grpSpPr>
        <a:xfrm>
          <a:off x="0" y="0"/>
          <a:ext cx="0" cy="0"/>
          <a:chOff x="0" y="0"/>
          <a:chExt cx="0" cy="0"/>
        </a:xfrm>
      </p:grpSpPr>
      <p:pic>
        <p:nvPicPr>
          <p:cNvPr id="694" name="Google Shape;694;p54"/>
          <p:cNvPicPr preferRelativeResize="0"/>
          <p:nvPr/>
        </p:nvPicPr>
        <p:blipFill>
          <a:blip r:embed="rId4">
            <a:alphaModFix/>
          </a:blip>
          <a:stretch>
            <a:fillRect/>
          </a:stretch>
        </p:blipFill>
        <p:spPr>
          <a:xfrm>
            <a:off x="5041662" y="992963"/>
            <a:ext cx="2774399" cy="3798113"/>
          </a:xfrm>
          <a:prstGeom prst="rect">
            <a:avLst/>
          </a:prstGeom>
          <a:noFill/>
          <a:ln>
            <a:noFill/>
          </a:ln>
        </p:spPr>
      </p:pic>
      <p:pic>
        <p:nvPicPr>
          <p:cNvPr id="695" name="Google Shape;695;p54"/>
          <p:cNvPicPr preferRelativeResize="0"/>
          <p:nvPr/>
        </p:nvPicPr>
        <p:blipFill>
          <a:blip r:embed="rId5">
            <a:alphaModFix/>
          </a:blip>
          <a:stretch>
            <a:fillRect/>
          </a:stretch>
        </p:blipFill>
        <p:spPr>
          <a:xfrm>
            <a:off x="1208775" y="992975"/>
            <a:ext cx="2774399" cy="3798103"/>
          </a:xfrm>
          <a:prstGeom prst="rect">
            <a:avLst/>
          </a:prstGeom>
          <a:noFill/>
          <a:ln>
            <a:noFill/>
          </a:ln>
        </p:spPr>
      </p:pic>
      <p:pic>
        <p:nvPicPr>
          <p:cNvPr id="696" name="Google Shape;696;p54"/>
          <p:cNvPicPr preferRelativeResize="0"/>
          <p:nvPr/>
        </p:nvPicPr>
        <p:blipFill rotWithShape="1">
          <a:blip r:embed="rId6">
            <a:alphaModFix/>
          </a:blip>
          <a:srcRect b="0" l="93084" r="0" t="90599"/>
          <a:stretch/>
        </p:blipFill>
        <p:spPr>
          <a:xfrm>
            <a:off x="5892451" y="1122457"/>
            <a:ext cx="314557" cy="333458"/>
          </a:xfrm>
          <a:prstGeom prst="rect">
            <a:avLst/>
          </a:prstGeom>
          <a:noFill/>
          <a:ln>
            <a:noFill/>
          </a:ln>
        </p:spPr>
      </p:pic>
      <p:pic>
        <p:nvPicPr>
          <p:cNvPr id="697" name="Google Shape;697;p54"/>
          <p:cNvPicPr preferRelativeResize="0"/>
          <p:nvPr/>
        </p:nvPicPr>
        <p:blipFill rotWithShape="1">
          <a:blip r:embed="rId6">
            <a:alphaModFix/>
          </a:blip>
          <a:srcRect b="0" l="93084" r="0" t="90599"/>
          <a:stretch/>
        </p:blipFill>
        <p:spPr>
          <a:xfrm>
            <a:off x="5161322" y="1122457"/>
            <a:ext cx="314557" cy="333458"/>
          </a:xfrm>
          <a:prstGeom prst="rect">
            <a:avLst/>
          </a:prstGeom>
          <a:noFill/>
          <a:ln>
            <a:noFill/>
          </a:ln>
        </p:spPr>
      </p:pic>
      <p:pic>
        <p:nvPicPr>
          <p:cNvPr id="698" name="Google Shape;698;p54"/>
          <p:cNvPicPr preferRelativeResize="0"/>
          <p:nvPr/>
        </p:nvPicPr>
        <p:blipFill rotWithShape="1">
          <a:blip r:embed="rId6">
            <a:alphaModFix/>
          </a:blip>
          <a:srcRect b="0" l="93084" r="0" t="90599"/>
          <a:stretch/>
        </p:blipFill>
        <p:spPr>
          <a:xfrm>
            <a:off x="5537444" y="1122457"/>
            <a:ext cx="314557" cy="333458"/>
          </a:xfrm>
          <a:prstGeom prst="rect">
            <a:avLst/>
          </a:prstGeom>
          <a:noFill/>
          <a:ln>
            <a:noFill/>
          </a:ln>
        </p:spPr>
      </p:pic>
      <p:pic>
        <p:nvPicPr>
          <p:cNvPr id="699" name="Google Shape;699;p54"/>
          <p:cNvPicPr preferRelativeResize="0"/>
          <p:nvPr/>
        </p:nvPicPr>
        <p:blipFill rotWithShape="1">
          <a:blip r:embed="rId6">
            <a:alphaModFix/>
          </a:blip>
          <a:srcRect b="0" l="93084" r="0" t="90599"/>
          <a:stretch/>
        </p:blipFill>
        <p:spPr>
          <a:xfrm>
            <a:off x="1734601" y="1122460"/>
            <a:ext cx="314557" cy="333458"/>
          </a:xfrm>
          <a:prstGeom prst="rect">
            <a:avLst/>
          </a:prstGeom>
          <a:noFill/>
          <a:ln>
            <a:noFill/>
          </a:ln>
        </p:spPr>
      </p:pic>
      <p:pic>
        <p:nvPicPr>
          <p:cNvPr id="700" name="Google Shape;700;p54"/>
          <p:cNvPicPr preferRelativeResize="0"/>
          <p:nvPr/>
        </p:nvPicPr>
        <p:blipFill rotWithShape="1">
          <a:blip r:embed="rId6">
            <a:alphaModFix/>
          </a:blip>
          <a:srcRect b="0" l="93084" r="0" t="90599"/>
          <a:stretch/>
        </p:blipFill>
        <p:spPr>
          <a:xfrm>
            <a:off x="1367197" y="1122460"/>
            <a:ext cx="314557" cy="333458"/>
          </a:xfrm>
          <a:prstGeom prst="rect">
            <a:avLst/>
          </a:prstGeom>
          <a:noFill/>
          <a:ln>
            <a:noFill/>
          </a:ln>
        </p:spPr>
      </p:pic>
      <p:sp>
        <p:nvSpPr>
          <p:cNvPr id="701" name="Google Shape;701;p54"/>
          <p:cNvSpPr txBox="1"/>
          <p:nvPr>
            <p:ph idx="4294967295" type="title"/>
          </p:nvPr>
        </p:nvSpPr>
        <p:spPr>
          <a:xfrm>
            <a:off x="1963350" y="4368100"/>
            <a:ext cx="1287000" cy="333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220">
                <a:solidFill>
                  <a:srgbClr val="E06666"/>
                </a:solidFill>
                <a:latin typeface="Press Start 2P"/>
                <a:ea typeface="Press Start 2P"/>
                <a:cs typeface="Press Start 2P"/>
                <a:sym typeface="Press Start 2P"/>
              </a:rPr>
              <a:t>MUGWORT</a:t>
            </a:r>
            <a:endParaRPr b="1" sz="1220">
              <a:solidFill>
                <a:srgbClr val="E06666"/>
              </a:solidFill>
              <a:latin typeface="Press Start 2P"/>
              <a:ea typeface="Press Start 2P"/>
              <a:cs typeface="Press Start 2P"/>
              <a:sym typeface="Press Start 2P"/>
            </a:endParaRPr>
          </a:p>
        </p:txBody>
      </p:sp>
      <p:pic>
        <p:nvPicPr>
          <p:cNvPr id="702" name="Google Shape;702;p54"/>
          <p:cNvPicPr preferRelativeResize="0"/>
          <p:nvPr/>
        </p:nvPicPr>
        <p:blipFill>
          <a:blip r:embed="rId7">
            <a:alphaModFix/>
          </a:blip>
          <a:stretch>
            <a:fillRect/>
          </a:stretch>
        </p:blipFill>
        <p:spPr>
          <a:xfrm>
            <a:off x="2884375" y="134703"/>
            <a:ext cx="3375252" cy="657050"/>
          </a:xfrm>
          <a:prstGeom prst="rect">
            <a:avLst/>
          </a:prstGeom>
          <a:noFill/>
          <a:ln>
            <a:noFill/>
          </a:ln>
        </p:spPr>
      </p:pic>
      <p:sp>
        <p:nvSpPr>
          <p:cNvPr id="703" name="Google Shape;703;p54"/>
          <p:cNvSpPr txBox="1"/>
          <p:nvPr>
            <p:ph idx="4294967295" type="title"/>
          </p:nvPr>
        </p:nvSpPr>
        <p:spPr>
          <a:xfrm>
            <a:off x="3430050" y="253075"/>
            <a:ext cx="2283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020">
                <a:solidFill>
                  <a:srgbClr val="990000"/>
                </a:solidFill>
                <a:latin typeface="Press Start 2P"/>
                <a:ea typeface="Press Start 2P"/>
                <a:cs typeface="Press Start 2P"/>
                <a:sym typeface="Press Start 2P"/>
              </a:rPr>
              <a:t>Answers:</a:t>
            </a:r>
            <a:endParaRPr b="1" sz="2020">
              <a:solidFill>
                <a:srgbClr val="990000"/>
              </a:solidFill>
              <a:latin typeface="Press Start 2P"/>
              <a:ea typeface="Press Start 2P"/>
              <a:cs typeface="Press Start 2P"/>
              <a:sym typeface="Press Start 2P"/>
            </a:endParaRPr>
          </a:p>
        </p:txBody>
      </p:sp>
      <p:sp>
        <p:nvSpPr>
          <p:cNvPr id="704" name="Google Shape;704;p54"/>
          <p:cNvSpPr txBox="1"/>
          <p:nvPr>
            <p:ph idx="4294967295" type="title"/>
          </p:nvPr>
        </p:nvSpPr>
        <p:spPr>
          <a:xfrm>
            <a:off x="5200088" y="3946638"/>
            <a:ext cx="2616000" cy="791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b="1" lang="en" sz="1120">
                <a:solidFill>
                  <a:srgbClr val="F6B26B"/>
                </a:solidFill>
                <a:latin typeface="Press Start 2P"/>
                <a:ea typeface="Press Start 2P"/>
                <a:cs typeface="Press Start 2P"/>
                <a:sym typeface="Press Start 2P"/>
              </a:rPr>
              <a:t>The seed of the mugwort plant is tiny! </a:t>
            </a:r>
            <a:endParaRPr b="1" sz="1020">
              <a:solidFill>
                <a:srgbClr val="F6B26B"/>
              </a:solidFill>
              <a:latin typeface="Press Start 2P"/>
              <a:ea typeface="Press Start 2P"/>
              <a:cs typeface="Press Start 2P"/>
              <a:sym typeface="Press Start 2P"/>
            </a:endParaRPr>
          </a:p>
        </p:txBody>
      </p:sp>
      <p:pic>
        <p:nvPicPr>
          <p:cNvPr id="705" name="Google Shape;705;p54"/>
          <p:cNvPicPr preferRelativeResize="0"/>
          <p:nvPr/>
        </p:nvPicPr>
        <p:blipFill rotWithShape="1">
          <a:blip r:embed="rId8">
            <a:alphaModFix/>
          </a:blip>
          <a:srcRect b="38841" l="0" r="0" t="0"/>
          <a:stretch/>
        </p:blipFill>
        <p:spPr>
          <a:xfrm>
            <a:off x="5292988" y="1565287"/>
            <a:ext cx="2261301" cy="1272650"/>
          </a:xfrm>
          <a:prstGeom prst="rect">
            <a:avLst/>
          </a:prstGeom>
          <a:noFill/>
          <a:ln>
            <a:noFill/>
          </a:ln>
        </p:spPr>
      </p:pic>
      <p:pic>
        <p:nvPicPr>
          <p:cNvPr id="706" name="Google Shape;706;p54"/>
          <p:cNvPicPr preferRelativeResize="0"/>
          <p:nvPr/>
        </p:nvPicPr>
        <p:blipFill rotWithShape="1">
          <a:blip r:embed="rId9">
            <a:alphaModFix/>
          </a:blip>
          <a:srcRect b="17577" l="70388" r="3478" t="52169"/>
          <a:stretch/>
        </p:blipFill>
        <p:spPr>
          <a:xfrm rot="10800000">
            <a:off x="5089273" y="2837926"/>
            <a:ext cx="2678902" cy="929750"/>
          </a:xfrm>
          <a:prstGeom prst="rect">
            <a:avLst/>
          </a:prstGeom>
          <a:noFill/>
          <a:ln>
            <a:noFill/>
          </a:ln>
        </p:spPr>
      </p:pic>
      <p:pic>
        <p:nvPicPr>
          <p:cNvPr id="707" name="Google Shape;707;p54"/>
          <p:cNvPicPr preferRelativeResize="0"/>
          <p:nvPr/>
        </p:nvPicPr>
        <p:blipFill>
          <a:blip r:embed="rId10">
            <a:alphaModFix/>
          </a:blip>
          <a:stretch>
            <a:fillRect/>
          </a:stretch>
        </p:blipFill>
        <p:spPr>
          <a:xfrm>
            <a:off x="1336349" y="1911950"/>
            <a:ext cx="2556206" cy="19845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9"/>
          <p:cNvSpPr txBox="1"/>
          <p:nvPr>
            <p:ph idx="4294967295" type="title"/>
          </p:nvPr>
        </p:nvSpPr>
        <p:spPr>
          <a:xfrm>
            <a:off x="542450" y="1764363"/>
            <a:ext cx="3471900" cy="1021500"/>
          </a:xfrm>
          <a:prstGeom prst="rect">
            <a:avLst/>
          </a:prstGeom>
        </p:spPr>
        <p:txBody>
          <a:bodyPr anchorCtr="0" anchor="t" bIns="91425" lIns="91425" spcFirstLastPara="1" rIns="91425" wrap="square" tIns="91425">
            <a:normAutofit/>
          </a:bodyPr>
          <a:lstStyle/>
          <a:p>
            <a:pPr indent="-331470" lvl="0" marL="457200" rtl="0" algn="l">
              <a:spcBef>
                <a:spcPts val="0"/>
              </a:spcBef>
              <a:spcAft>
                <a:spcPts val="0"/>
              </a:spcAft>
              <a:buClr>
                <a:srgbClr val="FFFFFF"/>
              </a:buClr>
              <a:buSzPts val="1620"/>
              <a:buFont typeface="Montserrat"/>
              <a:buAutoNum type="alphaLcPeriod"/>
            </a:pPr>
            <a:r>
              <a:rPr b="1" lang="en" sz="1620">
                <a:solidFill>
                  <a:srgbClr val="FFFFFF"/>
                </a:solidFill>
                <a:latin typeface="Montserrat"/>
                <a:ea typeface="Montserrat"/>
                <a:cs typeface="Montserrat"/>
                <a:sym typeface="Montserrat"/>
              </a:rPr>
              <a:t>From a seed</a:t>
            </a:r>
            <a:endParaRPr b="1" sz="1620">
              <a:solidFill>
                <a:srgbClr val="FFFFFF"/>
              </a:solidFill>
              <a:latin typeface="Montserrat"/>
              <a:ea typeface="Montserrat"/>
              <a:cs typeface="Montserrat"/>
              <a:sym typeface="Montserrat"/>
            </a:endParaRPr>
          </a:p>
          <a:p>
            <a:pPr indent="-331470" lvl="0" marL="457200" rtl="0" algn="l">
              <a:spcBef>
                <a:spcPts val="0"/>
              </a:spcBef>
              <a:spcAft>
                <a:spcPts val="0"/>
              </a:spcAft>
              <a:buClr>
                <a:srgbClr val="FFFFFF"/>
              </a:buClr>
              <a:buSzPts val="1620"/>
              <a:buFont typeface="Montserrat"/>
              <a:buAutoNum type="alphaLcPeriod"/>
            </a:pPr>
            <a:r>
              <a:rPr lang="en" sz="1620">
                <a:solidFill>
                  <a:srgbClr val="FFFFFF"/>
                </a:solidFill>
                <a:latin typeface="Montserrat"/>
                <a:ea typeface="Montserrat"/>
                <a:cs typeface="Montserrat"/>
                <a:sym typeface="Montserrat"/>
              </a:rPr>
              <a:t>From a branch</a:t>
            </a:r>
            <a:endParaRPr sz="1620">
              <a:solidFill>
                <a:srgbClr val="FFFFFF"/>
              </a:solidFill>
              <a:latin typeface="Montserrat"/>
              <a:ea typeface="Montserrat"/>
              <a:cs typeface="Montserrat"/>
              <a:sym typeface="Montserrat"/>
            </a:endParaRPr>
          </a:p>
          <a:p>
            <a:pPr indent="-331470" lvl="0" marL="457200" rtl="0" algn="l">
              <a:spcBef>
                <a:spcPts val="0"/>
              </a:spcBef>
              <a:spcAft>
                <a:spcPts val="0"/>
              </a:spcAft>
              <a:buClr>
                <a:srgbClr val="FFFFFF"/>
              </a:buClr>
              <a:buSzPts val="1620"/>
              <a:buFont typeface="Montserrat"/>
              <a:buAutoNum type="alphaLcPeriod"/>
            </a:pPr>
            <a:r>
              <a:rPr lang="en" sz="1620">
                <a:solidFill>
                  <a:srgbClr val="FFFFFF"/>
                </a:solidFill>
                <a:latin typeface="Montserrat"/>
                <a:ea typeface="Montserrat"/>
                <a:cs typeface="Montserrat"/>
                <a:sym typeface="Montserrat"/>
              </a:rPr>
              <a:t>From a leaf </a:t>
            </a:r>
            <a:endParaRPr sz="1620">
              <a:solidFill>
                <a:srgbClr val="FFFFFF"/>
              </a:solidFill>
              <a:latin typeface="Montserrat"/>
              <a:ea typeface="Montserrat"/>
              <a:cs typeface="Montserrat"/>
              <a:sym typeface="Montserrat"/>
            </a:endParaRPr>
          </a:p>
        </p:txBody>
      </p:sp>
      <p:sp>
        <p:nvSpPr>
          <p:cNvPr id="89" name="Google Shape;89;p19"/>
          <p:cNvSpPr txBox="1"/>
          <p:nvPr>
            <p:ph idx="4294967295" type="title"/>
          </p:nvPr>
        </p:nvSpPr>
        <p:spPr>
          <a:xfrm>
            <a:off x="311700" y="2154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320">
                <a:solidFill>
                  <a:srgbClr val="FFFFFF"/>
                </a:solidFill>
                <a:latin typeface="Montserrat"/>
                <a:ea typeface="Montserrat"/>
                <a:cs typeface="Montserrat"/>
                <a:sym typeface="Montserrat"/>
              </a:rPr>
              <a:t>What did we learn from the “Parts of a Plant” song?</a:t>
            </a:r>
            <a:endParaRPr b="1" sz="2320">
              <a:solidFill>
                <a:srgbClr val="FFFFFF"/>
              </a:solidFill>
              <a:latin typeface="Montserrat"/>
              <a:ea typeface="Montserrat"/>
              <a:cs typeface="Montserrat"/>
              <a:sym typeface="Montserrat"/>
            </a:endParaRPr>
          </a:p>
        </p:txBody>
      </p:sp>
      <p:pic>
        <p:nvPicPr>
          <p:cNvPr id="90" name="Google Shape;90;p19"/>
          <p:cNvPicPr preferRelativeResize="0"/>
          <p:nvPr/>
        </p:nvPicPr>
        <p:blipFill>
          <a:blip r:embed="rId3">
            <a:alphaModFix/>
          </a:blip>
          <a:stretch>
            <a:fillRect/>
          </a:stretch>
        </p:blipFill>
        <p:spPr>
          <a:xfrm>
            <a:off x="4913175" y="1281000"/>
            <a:ext cx="3375025" cy="2853245"/>
          </a:xfrm>
          <a:prstGeom prst="rect">
            <a:avLst/>
          </a:prstGeom>
          <a:noFill/>
          <a:ln>
            <a:noFill/>
          </a:ln>
        </p:spPr>
      </p:pic>
      <p:sp>
        <p:nvSpPr>
          <p:cNvPr id="91" name="Google Shape;91;p19"/>
          <p:cNvSpPr txBox="1"/>
          <p:nvPr>
            <p:ph idx="4294967295" type="title"/>
          </p:nvPr>
        </p:nvSpPr>
        <p:spPr>
          <a:xfrm>
            <a:off x="4913175" y="1281000"/>
            <a:ext cx="1064100" cy="321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SzPct val="69718"/>
              <a:buNone/>
            </a:pPr>
            <a:r>
              <a:rPr lang="en" sz="1420">
                <a:solidFill>
                  <a:srgbClr val="FFFFFF"/>
                </a:solidFill>
                <a:latin typeface="Montserrat"/>
                <a:ea typeface="Montserrat"/>
                <a:cs typeface="Montserrat"/>
                <a:sym typeface="Montserrat"/>
              </a:rPr>
              <a:t>Hint:</a:t>
            </a:r>
            <a:endParaRPr sz="1420">
              <a:solidFill>
                <a:srgbClr val="FFFFFF"/>
              </a:solidFill>
              <a:latin typeface="Montserrat"/>
              <a:ea typeface="Montserrat"/>
              <a:cs typeface="Montserrat"/>
              <a:sym typeface="Montserrat"/>
            </a:endParaRPr>
          </a:p>
        </p:txBody>
      </p:sp>
      <p:sp>
        <p:nvSpPr>
          <p:cNvPr id="92" name="Google Shape;92;p19"/>
          <p:cNvSpPr/>
          <p:nvPr/>
        </p:nvSpPr>
        <p:spPr>
          <a:xfrm>
            <a:off x="5330900" y="3576000"/>
            <a:ext cx="770100" cy="377700"/>
          </a:xfrm>
          <a:prstGeom prst="rect">
            <a:avLst/>
          </a:prstGeom>
          <a:solidFill>
            <a:srgbClr val="70441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3" name="Google Shape;93;p19"/>
          <p:cNvSpPr/>
          <p:nvPr/>
        </p:nvSpPr>
        <p:spPr>
          <a:xfrm>
            <a:off x="542450" y="1843600"/>
            <a:ext cx="2317500" cy="266700"/>
          </a:xfrm>
          <a:prstGeom prst="roundRect">
            <a:avLst>
              <a:gd fmla="val 16667" name="adj"/>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 name="Google Shape;94;p19"/>
          <p:cNvSpPr txBox="1"/>
          <p:nvPr>
            <p:ph idx="4294967295" type="title"/>
          </p:nvPr>
        </p:nvSpPr>
        <p:spPr>
          <a:xfrm>
            <a:off x="452375" y="788175"/>
            <a:ext cx="6263100" cy="9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1800">
                <a:solidFill>
                  <a:srgbClr val="FFFFFF"/>
                </a:solidFill>
                <a:latin typeface="Montserrat"/>
                <a:ea typeface="Montserrat"/>
                <a:cs typeface="Montserrat"/>
                <a:sym typeface="Montserrat"/>
              </a:rPr>
              <a:t>Question: </a:t>
            </a:r>
            <a:endParaRPr b="1" sz="1800">
              <a:solidFill>
                <a:srgbClr val="FFFFFF"/>
              </a:solidFill>
              <a:latin typeface="Montserrat"/>
              <a:ea typeface="Montserrat"/>
              <a:cs typeface="Montserrat"/>
              <a:sym typeface="Montserrat"/>
            </a:endParaRPr>
          </a:p>
          <a:p>
            <a:pPr indent="0" lvl="0" marL="0" rtl="0" algn="l">
              <a:spcBef>
                <a:spcPts val="0"/>
              </a:spcBef>
              <a:spcAft>
                <a:spcPts val="0"/>
              </a:spcAft>
              <a:buSzPts val="990"/>
              <a:buNone/>
            </a:pPr>
            <a:r>
              <a:rPr lang="en" sz="1800">
                <a:solidFill>
                  <a:srgbClr val="FFFFFF"/>
                </a:solidFill>
                <a:latin typeface="Montserrat"/>
                <a:ea typeface="Montserrat"/>
                <a:cs typeface="Montserrat"/>
                <a:sym typeface="Montserrat"/>
              </a:rPr>
              <a:t>How does a plant first start to grow?</a:t>
            </a:r>
            <a:endParaRPr sz="1800">
              <a:solidFill>
                <a:srgbClr val="FFFFFF"/>
              </a:solidFill>
              <a:latin typeface="Montserrat"/>
              <a:ea typeface="Montserrat"/>
              <a:cs typeface="Montserrat"/>
              <a:sym typeface="Montserra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55"/>
          <p:cNvSpPr txBox="1"/>
          <p:nvPr/>
        </p:nvSpPr>
        <p:spPr>
          <a:xfrm>
            <a:off x="1644025" y="1127225"/>
            <a:ext cx="5766900" cy="2001000"/>
          </a:xfrm>
          <a:prstGeom prst="rect">
            <a:avLst/>
          </a:prstGeom>
          <a:noFill/>
          <a:ln>
            <a:noFill/>
          </a:ln>
        </p:spPr>
        <p:txBody>
          <a:bodyPr anchorCtr="0" anchor="t" bIns="91425" lIns="91425" spcFirstLastPara="1" rIns="91425" wrap="square" tIns="91425">
            <a:spAutoFit/>
          </a:bodyPr>
          <a:lstStyle/>
          <a:p>
            <a:pPr indent="0" lvl="0" marL="12700" marR="76200" rtl="0" algn="ctr">
              <a:lnSpc>
                <a:spcPct val="100000"/>
              </a:lnSpc>
              <a:spcBef>
                <a:spcPts val="100"/>
              </a:spcBef>
              <a:spcAft>
                <a:spcPts val="0"/>
              </a:spcAft>
              <a:buNone/>
            </a:pPr>
            <a:r>
              <a:rPr b="1" lang="en" sz="5900">
                <a:solidFill>
                  <a:srgbClr val="B45F06"/>
                </a:solidFill>
                <a:latin typeface="Press Start 2P"/>
                <a:ea typeface="Press Start 2P"/>
                <a:cs typeface="Press Start 2P"/>
                <a:sym typeface="Press Start 2P"/>
              </a:rPr>
              <a:t>GAME OVER!</a:t>
            </a:r>
            <a:endParaRPr b="1" sz="5900">
              <a:solidFill>
                <a:srgbClr val="B45F06"/>
              </a:solidFill>
              <a:latin typeface="Press Start 2P"/>
              <a:ea typeface="Press Start 2P"/>
              <a:cs typeface="Press Start 2P"/>
              <a:sym typeface="Press Start 2P"/>
            </a:endParaRPr>
          </a:p>
        </p:txBody>
      </p:sp>
      <p:sp>
        <p:nvSpPr>
          <p:cNvPr id="713" name="Google Shape;713;p55"/>
          <p:cNvSpPr txBox="1"/>
          <p:nvPr/>
        </p:nvSpPr>
        <p:spPr>
          <a:xfrm>
            <a:off x="1644025" y="1036775"/>
            <a:ext cx="5766900" cy="2001000"/>
          </a:xfrm>
          <a:prstGeom prst="rect">
            <a:avLst/>
          </a:prstGeom>
          <a:noFill/>
          <a:ln>
            <a:noFill/>
          </a:ln>
        </p:spPr>
        <p:txBody>
          <a:bodyPr anchorCtr="0" anchor="t" bIns="91425" lIns="91425" spcFirstLastPara="1" rIns="91425" wrap="square" tIns="91425">
            <a:spAutoFit/>
          </a:bodyPr>
          <a:lstStyle/>
          <a:p>
            <a:pPr indent="0" lvl="0" marL="12700" marR="76200" rtl="0" algn="ctr">
              <a:lnSpc>
                <a:spcPct val="100000"/>
              </a:lnSpc>
              <a:spcBef>
                <a:spcPts val="100"/>
              </a:spcBef>
              <a:spcAft>
                <a:spcPts val="0"/>
              </a:spcAft>
              <a:buNone/>
            </a:pPr>
            <a:r>
              <a:rPr b="1" lang="en" sz="5900">
                <a:solidFill>
                  <a:srgbClr val="F6B26B"/>
                </a:solidFill>
                <a:latin typeface="Press Start 2P"/>
                <a:ea typeface="Press Start 2P"/>
                <a:cs typeface="Press Start 2P"/>
                <a:sym typeface="Press Start 2P"/>
              </a:rPr>
              <a:t>GAME OVER!</a:t>
            </a:r>
            <a:endParaRPr b="1" sz="5900">
              <a:solidFill>
                <a:srgbClr val="F6B26B"/>
              </a:solidFill>
              <a:latin typeface="Press Start 2P"/>
              <a:ea typeface="Press Start 2P"/>
              <a:cs typeface="Press Start 2P"/>
              <a:sym typeface="Press Start 2P"/>
            </a:endParaRPr>
          </a:p>
        </p:txBody>
      </p:sp>
      <p:sp>
        <p:nvSpPr>
          <p:cNvPr id="714" name="Google Shape;714;p55"/>
          <p:cNvSpPr txBox="1"/>
          <p:nvPr/>
        </p:nvSpPr>
        <p:spPr>
          <a:xfrm>
            <a:off x="1644025" y="937175"/>
            <a:ext cx="5766900" cy="2001000"/>
          </a:xfrm>
          <a:prstGeom prst="rect">
            <a:avLst/>
          </a:prstGeom>
          <a:noFill/>
          <a:ln>
            <a:noFill/>
          </a:ln>
        </p:spPr>
        <p:txBody>
          <a:bodyPr anchorCtr="0" anchor="t" bIns="91425" lIns="91425" spcFirstLastPara="1" rIns="91425" wrap="square" tIns="91425">
            <a:spAutoFit/>
          </a:bodyPr>
          <a:lstStyle/>
          <a:p>
            <a:pPr indent="0" lvl="0" marL="12700" marR="76200" rtl="0" algn="ctr">
              <a:lnSpc>
                <a:spcPct val="100000"/>
              </a:lnSpc>
              <a:spcBef>
                <a:spcPts val="100"/>
              </a:spcBef>
              <a:spcAft>
                <a:spcPts val="0"/>
              </a:spcAft>
              <a:buNone/>
            </a:pPr>
            <a:r>
              <a:rPr b="1" lang="en" sz="5900">
                <a:solidFill>
                  <a:srgbClr val="FFD966"/>
                </a:solidFill>
                <a:latin typeface="Press Start 2P"/>
                <a:ea typeface="Press Start 2P"/>
                <a:cs typeface="Press Start 2P"/>
                <a:sym typeface="Press Start 2P"/>
              </a:rPr>
              <a:t>GAME OVER!</a:t>
            </a:r>
            <a:endParaRPr b="1" sz="5900">
              <a:solidFill>
                <a:srgbClr val="FFD966"/>
              </a:solidFill>
              <a:latin typeface="Press Start 2P"/>
              <a:ea typeface="Press Start 2P"/>
              <a:cs typeface="Press Start 2P"/>
              <a:sym typeface="Press Start 2P"/>
            </a:endParaRPr>
          </a:p>
        </p:txBody>
      </p:sp>
      <p:sp>
        <p:nvSpPr>
          <p:cNvPr id="715" name="Google Shape;715;p55"/>
          <p:cNvSpPr txBox="1"/>
          <p:nvPr>
            <p:ph idx="4294967295" type="title"/>
          </p:nvPr>
        </p:nvSpPr>
        <p:spPr>
          <a:xfrm>
            <a:off x="1856425" y="3199450"/>
            <a:ext cx="53421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1320">
                <a:solidFill>
                  <a:srgbClr val="FFE599"/>
                </a:solidFill>
                <a:latin typeface="Press Start 2P"/>
                <a:ea typeface="Press Start 2P"/>
                <a:cs typeface="Press Start 2P"/>
                <a:sym typeface="Press Start 2P"/>
              </a:rPr>
              <a:t>CONGRATULATIONS ON FINISHING THE GAME! YOU DID A GREAT JOB!</a:t>
            </a:r>
            <a:endParaRPr b="1" sz="1120">
              <a:solidFill>
                <a:srgbClr val="F1C232"/>
              </a:solidFill>
              <a:latin typeface="Press Start 2P"/>
              <a:ea typeface="Press Start 2P"/>
              <a:cs typeface="Press Start 2P"/>
              <a:sym typeface="Press Start 2P"/>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pic>
        <p:nvPicPr>
          <p:cNvPr id="720" name="Google Shape;720;p56"/>
          <p:cNvPicPr preferRelativeResize="0"/>
          <p:nvPr/>
        </p:nvPicPr>
        <p:blipFill rotWithShape="1">
          <a:blip r:embed="rId3">
            <a:alphaModFix/>
          </a:blip>
          <a:srcRect b="0" l="8200" r="7517" t="27901"/>
          <a:stretch/>
        </p:blipFill>
        <p:spPr>
          <a:xfrm>
            <a:off x="1746762" y="298250"/>
            <a:ext cx="5650487" cy="3222275"/>
          </a:xfrm>
          <a:prstGeom prst="rect">
            <a:avLst/>
          </a:prstGeom>
          <a:noFill/>
          <a:ln>
            <a:noFill/>
          </a:ln>
        </p:spPr>
      </p:pic>
      <p:sp>
        <p:nvSpPr>
          <p:cNvPr id="721" name="Google Shape;721;p56"/>
          <p:cNvSpPr txBox="1"/>
          <p:nvPr>
            <p:ph idx="4294967295" type="title"/>
          </p:nvPr>
        </p:nvSpPr>
        <p:spPr>
          <a:xfrm>
            <a:off x="1503000" y="3591825"/>
            <a:ext cx="60927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rgbClr val="FFFFFF"/>
                </a:solidFill>
                <a:latin typeface="Montserrat"/>
                <a:ea typeface="Montserrat"/>
                <a:cs typeface="Montserrat"/>
                <a:sym typeface="Montserrat"/>
              </a:rPr>
              <a:t>Visit the Arverne East Welcome Center to see more of these plants!</a:t>
            </a:r>
            <a:endParaRPr b="1">
              <a:solidFill>
                <a:srgbClr val="FFFFFF"/>
              </a:solidFill>
              <a:latin typeface="Montserrat"/>
              <a:ea typeface="Montserrat"/>
              <a:cs typeface="Montserrat"/>
              <a:sym typeface="Montserrat"/>
            </a:endParaRPr>
          </a:p>
        </p:txBody>
      </p:sp>
      <p:sp>
        <p:nvSpPr>
          <p:cNvPr id="722" name="Google Shape;722;p56"/>
          <p:cNvSpPr txBox="1"/>
          <p:nvPr>
            <p:ph idx="4294967295" type="title"/>
          </p:nvPr>
        </p:nvSpPr>
        <p:spPr>
          <a:xfrm>
            <a:off x="1503000" y="343525"/>
            <a:ext cx="60927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1400">
                <a:solidFill>
                  <a:srgbClr val="FFFFFF"/>
                </a:solidFill>
                <a:latin typeface="Montserrat"/>
                <a:ea typeface="Montserrat"/>
                <a:cs typeface="Montserrat"/>
                <a:sym typeface="Montserrat"/>
              </a:rPr>
              <a:t>190 Beach 44th St, Queens, NY 11691</a:t>
            </a:r>
            <a:endParaRPr b="1">
              <a:solidFill>
                <a:srgbClr val="FFFFFF"/>
              </a:solidFill>
              <a:latin typeface="Montserrat"/>
              <a:ea typeface="Montserrat"/>
              <a:cs typeface="Montserrat"/>
              <a:sym typeface="Montserra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57"/>
          <p:cNvSpPr txBox="1"/>
          <p:nvPr>
            <p:ph idx="4294967295" type="subTitle"/>
          </p:nvPr>
        </p:nvSpPr>
        <p:spPr>
          <a:xfrm>
            <a:off x="815525" y="1823925"/>
            <a:ext cx="4196400" cy="3491400"/>
          </a:xfrm>
          <a:prstGeom prst="rect">
            <a:avLst/>
          </a:prstGeom>
        </p:spPr>
        <p:txBody>
          <a:bodyPr anchorCtr="0" anchor="t" bIns="91425" lIns="91425" spcFirstLastPara="1" rIns="91425" wrap="square" tIns="91425">
            <a:normAutofit fontScale="70000" lnSpcReduction="10000"/>
          </a:bodyPr>
          <a:lstStyle/>
          <a:p>
            <a:pPr indent="0" lvl="0" marL="0" rtl="0" algn="l">
              <a:spcBef>
                <a:spcPts val="0"/>
              </a:spcBef>
              <a:spcAft>
                <a:spcPts val="0"/>
              </a:spcAft>
              <a:buNone/>
            </a:pPr>
            <a:r>
              <a:rPr lang="en" sz="2500">
                <a:solidFill>
                  <a:schemeClr val="lt1"/>
                </a:solidFill>
                <a:latin typeface="Montserrat"/>
                <a:ea typeface="Montserrat"/>
                <a:cs typeface="Montserrat"/>
                <a:sym typeface="Montserrat"/>
              </a:rPr>
              <a:t>Can you spot all of these?</a:t>
            </a:r>
            <a:endParaRPr sz="2500">
              <a:solidFill>
                <a:schemeClr val="lt1"/>
              </a:solidFill>
              <a:latin typeface="Montserrat"/>
              <a:ea typeface="Montserrat"/>
              <a:cs typeface="Montserrat"/>
              <a:sym typeface="Montserrat"/>
            </a:endParaRPr>
          </a:p>
          <a:p>
            <a:pPr indent="-339725" lvl="0" marL="457200" rtl="0" algn="l">
              <a:spcBef>
                <a:spcPts val="1200"/>
              </a:spcBef>
              <a:spcAft>
                <a:spcPts val="0"/>
              </a:spcAft>
              <a:buClr>
                <a:schemeClr val="lt1"/>
              </a:buClr>
              <a:buSzPct val="100000"/>
              <a:buFont typeface="Montserrat"/>
              <a:buChar char="❏"/>
            </a:pPr>
            <a:r>
              <a:rPr lang="en" sz="2500">
                <a:solidFill>
                  <a:schemeClr val="lt1"/>
                </a:solidFill>
                <a:latin typeface="Montserrat"/>
                <a:ea typeface="Montserrat"/>
                <a:cs typeface="Montserrat"/>
                <a:sym typeface="Montserrat"/>
              </a:rPr>
              <a:t>Subway line</a:t>
            </a:r>
            <a:endParaRPr sz="2500">
              <a:solidFill>
                <a:schemeClr val="lt1"/>
              </a:solidFill>
              <a:latin typeface="Montserrat"/>
              <a:ea typeface="Montserrat"/>
              <a:cs typeface="Montserrat"/>
              <a:sym typeface="Montserrat"/>
            </a:endParaRPr>
          </a:p>
          <a:p>
            <a:pPr indent="-339725" lvl="0" marL="457200" rtl="0" algn="l">
              <a:spcBef>
                <a:spcPts val="0"/>
              </a:spcBef>
              <a:spcAft>
                <a:spcPts val="0"/>
              </a:spcAft>
              <a:buClr>
                <a:schemeClr val="lt1"/>
              </a:buClr>
              <a:buSzPct val="100000"/>
              <a:buFont typeface="Montserrat"/>
              <a:buChar char="❏"/>
            </a:pPr>
            <a:r>
              <a:rPr lang="en" sz="2500">
                <a:solidFill>
                  <a:schemeClr val="lt1"/>
                </a:solidFill>
                <a:latin typeface="Montserrat"/>
                <a:ea typeface="Montserrat"/>
                <a:cs typeface="Montserrat"/>
                <a:sym typeface="Montserrat"/>
              </a:rPr>
              <a:t>Beachgrass</a:t>
            </a:r>
            <a:endParaRPr sz="2500">
              <a:solidFill>
                <a:schemeClr val="lt1"/>
              </a:solidFill>
              <a:latin typeface="Montserrat"/>
              <a:ea typeface="Montserrat"/>
              <a:cs typeface="Montserrat"/>
              <a:sym typeface="Montserrat"/>
            </a:endParaRPr>
          </a:p>
          <a:p>
            <a:pPr indent="-339725" lvl="0" marL="457200" rtl="0" algn="l">
              <a:spcBef>
                <a:spcPts val="0"/>
              </a:spcBef>
              <a:spcAft>
                <a:spcPts val="0"/>
              </a:spcAft>
              <a:buClr>
                <a:schemeClr val="lt1"/>
              </a:buClr>
              <a:buSzPct val="100000"/>
              <a:buFont typeface="Montserrat"/>
              <a:buChar char="❏"/>
            </a:pPr>
            <a:r>
              <a:rPr lang="en" sz="2500">
                <a:solidFill>
                  <a:schemeClr val="lt1"/>
                </a:solidFill>
                <a:latin typeface="Montserrat"/>
                <a:ea typeface="Montserrat"/>
                <a:cs typeface="Montserrat"/>
                <a:sym typeface="Montserrat"/>
              </a:rPr>
              <a:t>Group of students on a field trip</a:t>
            </a:r>
            <a:endParaRPr sz="2500">
              <a:solidFill>
                <a:schemeClr val="lt1"/>
              </a:solidFill>
              <a:latin typeface="Montserrat"/>
              <a:ea typeface="Montserrat"/>
              <a:cs typeface="Montserrat"/>
              <a:sym typeface="Montserrat"/>
            </a:endParaRPr>
          </a:p>
          <a:p>
            <a:pPr indent="-339725" lvl="0" marL="457200" rtl="0" algn="l">
              <a:spcBef>
                <a:spcPts val="0"/>
              </a:spcBef>
              <a:spcAft>
                <a:spcPts val="0"/>
              </a:spcAft>
              <a:buClr>
                <a:schemeClr val="lt1"/>
              </a:buClr>
              <a:buSzPct val="100000"/>
              <a:buFont typeface="Montserrat"/>
              <a:buChar char="❏"/>
            </a:pPr>
            <a:r>
              <a:rPr lang="en" sz="2500">
                <a:solidFill>
                  <a:schemeClr val="lt1"/>
                </a:solidFill>
                <a:latin typeface="Montserrat"/>
                <a:ea typeface="Montserrat"/>
                <a:cs typeface="Montserrat"/>
                <a:sym typeface="Montserrat"/>
              </a:rPr>
              <a:t>Sand </a:t>
            </a:r>
            <a:endParaRPr sz="2500">
              <a:solidFill>
                <a:schemeClr val="lt1"/>
              </a:solidFill>
              <a:latin typeface="Montserrat"/>
              <a:ea typeface="Montserrat"/>
              <a:cs typeface="Montserrat"/>
              <a:sym typeface="Montserrat"/>
            </a:endParaRPr>
          </a:p>
          <a:p>
            <a:pPr indent="-339725" lvl="0" marL="457200" rtl="0" algn="l">
              <a:spcBef>
                <a:spcPts val="0"/>
              </a:spcBef>
              <a:spcAft>
                <a:spcPts val="0"/>
              </a:spcAft>
              <a:buClr>
                <a:schemeClr val="lt1"/>
              </a:buClr>
              <a:buSzPct val="100000"/>
              <a:buFont typeface="Montserrat"/>
              <a:buChar char="❏"/>
            </a:pPr>
            <a:r>
              <a:rPr lang="en" sz="2500">
                <a:solidFill>
                  <a:schemeClr val="lt1"/>
                </a:solidFill>
                <a:latin typeface="Montserrat"/>
                <a:ea typeface="Montserrat"/>
                <a:cs typeface="Montserrat"/>
                <a:sym typeface="Montserrat"/>
              </a:rPr>
              <a:t>Arverne</a:t>
            </a:r>
            <a:r>
              <a:rPr lang="en" sz="2500">
                <a:solidFill>
                  <a:schemeClr val="lt1"/>
                </a:solidFill>
                <a:latin typeface="Montserrat"/>
                <a:ea typeface="Montserrat"/>
                <a:cs typeface="Montserrat"/>
                <a:sym typeface="Montserrat"/>
              </a:rPr>
              <a:t> East Welcome Center</a:t>
            </a:r>
            <a:endParaRPr sz="2500">
              <a:solidFill>
                <a:schemeClr val="lt1"/>
              </a:solidFill>
              <a:latin typeface="Montserrat"/>
              <a:ea typeface="Montserrat"/>
              <a:cs typeface="Montserrat"/>
              <a:sym typeface="Montserrat"/>
            </a:endParaRPr>
          </a:p>
          <a:p>
            <a:pPr indent="-339725" lvl="0" marL="457200" rtl="0" algn="l">
              <a:spcBef>
                <a:spcPts val="0"/>
              </a:spcBef>
              <a:spcAft>
                <a:spcPts val="0"/>
              </a:spcAft>
              <a:buClr>
                <a:schemeClr val="lt1"/>
              </a:buClr>
              <a:buSzPct val="100000"/>
              <a:buFont typeface="Montserrat"/>
              <a:buChar char="❏"/>
            </a:pPr>
            <a:r>
              <a:rPr lang="en" sz="2500">
                <a:solidFill>
                  <a:schemeClr val="lt1"/>
                </a:solidFill>
                <a:latin typeface="Montserrat"/>
                <a:ea typeface="Montserrat"/>
                <a:cs typeface="Montserrat"/>
                <a:sym typeface="Montserrat"/>
              </a:rPr>
              <a:t>Bicycle</a:t>
            </a:r>
            <a:endParaRPr sz="2500">
              <a:solidFill>
                <a:schemeClr val="lt1"/>
              </a:solidFill>
              <a:latin typeface="Montserrat"/>
              <a:ea typeface="Montserrat"/>
              <a:cs typeface="Montserrat"/>
              <a:sym typeface="Montserrat"/>
            </a:endParaRPr>
          </a:p>
          <a:p>
            <a:pPr indent="-339725" lvl="0" marL="457200" rtl="0" algn="l">
              <a:spcBef>
                <a:spcPts val="0"/>
              </a:spcBef>
              <a:spcAft>
                <a:spcPts val="0"/>
              </a:spcAft>
              <a:buClr>
                <a:schemeClr val="lt1"/>
              </a:buClr>
              <a:buSzPct val="100000"/>
              <a:buFont typeface="Montserrat"/>
              <a:buChar char="❏"/>
            </a:pPr>
            <a:r>
              <a:rPr lang="en" sz="2500">
                <a:solidFill>
                  <a:schemeClr val="lt1"/>
                </a:solidFill>
                <a:latin typeface="Montserrat"/>
                <a:ea typeface="Montserrat"/>
                <a:cs typeface="Montserrat"/>
                <a:sym typeface="Montserrat"/>
              </a:rPr>
              <a:t>Recycling</a:t>
            </a:r>
            <a:r>
              <a:rPr lang="en" sz="2500">
                <a:solidFill>
                  <a:schemeClr val="lt1"/>
                </a:solidFill>
                <a:latin typeface="Montserrat"/>
                <a:ea typeface="Montserrat"/>
                <a:cs typeface="Montserrat"/>
                <a:sym typeface="Montserrat"/>
              </a:rPr>
              <a:t> bin</a:t>
            </a:r>
            <a:endParaRPr sz="2500">
              <a:solidFill>
                <a:schemeClr val="lt1"/>
              </a:solidFill>
              <a:latin typeface="Montserrat"/>
              <a:ea typeface="Montserrat"/>
              <a:cs typeface="Montserrat"/>
              <a:sym typeface="Montserrat"/>
            </a:endParaRPr>
          </a:p>
          <a:p>
            <a:pPr indent="-339725" lvl="0" marL="457200" rtl="0" algn="l">
              <a:spcBef>
                <a:spcPts val="0"/>
              </a:spcBef>
              <a:spcAft>
                <a:spcPts val="0"/>
              </a:spcAft>
              <a:buClr>
                <a:schemeClr val="lt1"/>
              </a:buClr>
              <a:buSzPct val="100000"/>
              <a:buFont typeface="Montserrat"/>
              <a:buChar char="❏"/>
            </a:pPr>
            <a:r>
              <a:rPr lang="en" sz="2500">
                <a:solidFill>
                  <a:schemeClr val="lt1"/>
                </a:solidFill>
                <a:latin typeface="Montserrat"/>
                <a:ea typeface="Montserrat"/>
                <a:cs typeface="Montserrat"/>
                <a:sym typeface="Montserrat"/>
              </a:rPr>
              <a:t>What else can you find?</a:t>
            </a:r>
            <a:endParaRPr sz="2500">
              <a:solidFill>
                <a:schemeClr val="lt1"/>
              </a:solidFill>
              <a:latin typeface="Montserrat"/>
              <a:ea typeface="Montserrat"/>
              <a:cs typeface="Montserrat"/>
              <a:sym typeface="Montserrat"/>
            </a:endParaRPr>
          </a:p>
          <a:p>
            <a:pPr indent="0" lvl="0" marL="0" rtl="0" algn="l">
              <a:spcBef>
                <a:spcPts val="1200"/>
              </a:spcBef>
              <a:spcAft>
                <a:spcPts val="1200"/>
              </a:spcAft>
              <a:buNone/>
            </a:pPr>
            <a:r>
              <a:t/>
            </a:r>
            <a:endParaRPr sz="2500">
              <a:solidFill>
                <a:schemeClr val="lt1"/>
              </a:solidFill>
              <a:latin typeface="Montserrat"/>
              <a:ea typeface="Montserrat"/>
              <a:cs typeface="Montserrat"/>
              <a:sym typeface="Montserrat"/>
            </a:endParaRPr>
          </a:p>
        </p:txBody>
      </p:sp>
      <p:sp>
        <p:nvSpPr>
          <p:cNvPr id="728" name="Google Shape;728;p57"/>
          <p:cNvSpPr txBox="1"/>
          <p:nvPr/>
        </p:nvSpPr>
        <p:spPr>
          <a:xfrm>
            <a:off x="911700" y="300225"/>
            <a:ext cx="7558800" cy="1523700"/>
          </a:xfrm>
          <a:prstGeom prst="rect">
            <a:avLst/>
          </a:prstGeom>
          <a:noFill/>
          <a:ln>
            <a:noFill/>
          </a:ln>
        </p:spPr>
        <p:txBody>
          <a:bodyPr anchorCtr="0" anchor="t" bIns="91425" lIns="91425" spcFirstLastPara="1" rIns="91425" wrap="square" tIns="91425">
            <a:spAutoFit/>
          </a:bodyPr>
          <a:lstStyle/>
          <a:p>
            <a:pPr indent="0" lvl="0" marL="12700" marR="76200" rtl="0" algn="ctr">
              <a:lnSpc>
                <a:spcPct val="100000"/>
              </a:lnSpc>
              <a:spcBef>
                <a:spcPts val="100"/>
              </a:spcBef>
              <a:spcAft>
                <a:spcPts val="0"/>
              </a:spcAft>
              <a:buNone/>
            </a:pPr>
            <a:r>
              <a:rPr b="1" lang="en" sz="2900">
                <a:solidFill>
                  <a:srgbClr val="FFFFFF"/>
                </a:solidFill>
                <a:latin typeface="Montserrat"/>
                <a:ea typeface="Montserrat"/>
                <a:cs typeface="Montserrat"/>
                <a:sym typeface="Montserrat"/>
              </a:rPr>
              <a:t>Scan this QR code or click on </a:t>
            </a:r>
            <a:r>
              <a:rPr b="1" lang="en" sz="2900" u="sng">
                <a:solidFill>
                  <a:schemeClr val="hlink"/>
                </a:solidFill>
                <a:latin typeface="Montserrat"/>
                <a:ea typeface="Montserrat"/>
                <a:cs typeface="Montserrat"/>
                <a:sym typeface="Montserrat"/>
                <a:hlinkClick r:id="rId3"/>
              </a:rPr>
              <a:t>this link</a:t>
            </a:r>
            <a:r>
              <a:rPr b="1" lang="en" sz="2900">
                <a:solidFill>
                  <a:srgbClr val="FFFFFF"/>
                </a:solidFill>
                <a:latin typeface="Montserrat"/>
                <a:ea typeface="Montserrat"/>
                <a:cs typeface="Montserrat"/>
                <a:sym typeface="Montserrat"/>
              </a:rPr>
              <a:t> to start a virtual reality scavenger hunt!</a:t>
            </a:r>
            <a:endParaRPr b="1" sz="2900">
              <a:solidFill>
                <a:srgbClr val="FFFFFF"/>
              </a:solidFill>
              <a:latin typeface="Montserrat"/>
              <a:ea typeface="Montserrat"/>
              <a:cs typeface="Montserrat"/>
              <a:sym typeface="Montserrat"/>
            </a:endParaRPr>
          </a:p>
        </p:txBody>
      </p:sp>
      <p:pic>
        <p:nvPicPr>
          <p:cNvPr id="729" name="Google Shape;729;p57"/>
          <p:cNvPicPr preferRelativeResize="0"/>
          <p:nvPr/>
        </p:nvPicPr>
        <p:blipFill>
          <a:blip r:embed="rId4">
            <a:alphaModFix/>
          </a:blip>
          <a:stretch>
            <a:fillRect/>
          </a:stretch>
        </p:blipFill>
        <p:spPr>
          <a:xfrm>
            <a:off x="5561413" y="2158288"/>
            <a:ext cx="1998075" cy="19980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58"/>
          <p:cNvSpPr txBox="1"/>
          <p:nvPr/>
        </p:nvSpPr>
        <p:spPr>
          <a:xfrm>
            <a:off x="299350" y="321350"/>
            <a:ext cx="8797200" cy="1723800"/>
          </a:xfrm>
          <a:prstGeom prst="rect">
            <a:avLst/>
          </a:prstGeom>
          <a:noFill/>
          <a:ln>
            <a:noFill/>
          </a:ln>
        </p:spPr>
        <p:txBody>
          <a:bodyPr anchorCtr="0" anchor="t" bIns="91425" lIns="91425" spcFirstLastPara="1" rIns="91425" wrap="square" tIns="91425">
            <a:spAutoFit/>
          </a:bodyPr>
          <a:lstStyle/>
          <a:p>
            <a:pPr indent="0" lvl="0" marL="12700" marR="76200" rtl="0" algn="ctr">
              <a:lnSpc>
                <a:spcPct val="100000"/>
              </a:lnSpc>
              <a:spcBef>
                <a:spcPts val="100"/>
              </a:spcBef>
              <a:spcAft>
                <a:spcPts val="0"/>
              </a:spcAft>
              <a:buNone/>
            </a:pPr>
            <a:r>
              <a:rPr b="1" lang="en" sz="5000">
                <a:solidFill>
                  <a:srgbClr val="FFFFFF"/>
                </a:solidFill>
                <a:latin typeface="Montserrat"/>
                <a:ea typeface="Montserrat"/>
                <a:cs typeface="Montserrat"/>
                <a:sym typeface="Montserrat"/>
              </a:rPr>
              <a:t>Thank you for participating!</a:t>
            </a:r>
            <a:endParaRPr b="1" sz="5000">
              <a:solidFill>
                <a:srgbClr val="FFFFFF"/>
              </a:solidFill>
              <a:latin typeface="Montserrat"/>
              <a:ea typeface="Montserrat"/>
              <a:cs typeface="Montserrat"/>
              <a:sym typeface="Montserrat"/>
            </a:endParaRPr>
          </a:p>
        </p:txBody>
      </p:sp>
      <p:sp>
        <p:nvSpPr>
          <p:cNvPr id="735" name="Google Shape;735;p58"/>
          <p:cNvSpPr txBox="1"/>
          <p:nvPr>
            <p:ph idx="4294967295" type="title"/>
          </p:nvPr>
        </p:nvSpPr>
        <p:spPr>
          <a:xfrm>
            <a:off x="1723425" y="4136500"/>
            <a:ext cx="60927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1400">
                <a:solidFill>
                  <a:srgbClr val="FFFFFF"/>
                </a:solidFill>
                <a:latin typeface="Montserrat"/>
                <a:ea typeface="Montserrat"/>
                <a:cs typeface="Montserrat"/>
                <a:sym typeface="Montserrat"/>
              </a:rPr>
              <a:t>Made possible by the National Fish and Wildlife Foundation</a:t>
            </a:r>
            <a:endParaRPr b="1">
              <a:solidFill>
                <a:srgbClr val="FFFFFF"/>
              </a:solidFill>
              <a:latin typeface="Montserrat"/>
              <a:ea typeface="Montserrat"/>
              <a:cs typeface="Montserrat"/>
              <a:sym typeface="Montserrat"/>
            </a:endParaRPr>
          </a:p>
        </p:txBody>
      </p:sp>
      <p:pic>
        <p:nvPicPr>
          <p:cNvPr id="736" name="Google Shape;736;p58"/>
          <p:cNvPicPr preferRelativeResize="0"/>
          <p:nvPr/>
        </p:nvPicPr>
        <p:blipFill>
          <a:blip r:embed="rId3">
            <a:alphaModFix/>
          </a:blip>
          <a:stretch>
            <a:fillRect/>
          </a:stretch>
        </p:blipFill>
        <p:spPr>
          <a:xfrm>
            <a:off x="3622825" y="2102001"/>
            <a:ext cx="1898348" cy="19058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8" name="Shape 98"/>
        <p:cNvGrpSpPr/>
        <p:nvPr/>
      </p:nvGrpSpPr>
      <p:grpSpPr>
        <a:xfrm>
          <a:off x="0" y="0"/>
          <a:ext cx="0" cy="0"/>
          <a:chOff x="0" y="0"/>
          <a:chExt cx="0" cy="0"/>
        </a:xfrm>
      </p:grpSpPr>
      <p:sp>
        <p:nvSpPr>
          <p:cNvPr id="99" name="Google Shape;99;p20"/>
          <p:cNvSpPr txBox="1"/>
          <p:nvPr>
            <p:ph idx="4294967295" type="title"/>
          </p:nvPr>
        </p:nvSpPr>
        <p:spPr>
          <a:xfrm>
            <a:off x="311700" y="2154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320">
                <a:solidFill>
                  <a:srgbClr val="FFFFFF"/>
                </a:solidFill>
                <a:latin typeface="Montserrat"/>
                <a:ea typeface="Montserrat"/>
                <a:cs typeface="Montserrat"/>
                <a:sym typeface="Montserrat"/>
              </a:rPr>
              <a:t>What did we learn from the “Parts of a Plant” song?</a:t>
            </a:r>
            <a:endParaRPr b="1" sz="2320">
              <a:solidFill>
                <a:srgbClr val="FFFFFF"/>
              </a:solidFill>
              <a:latin typeface="Montserrat"/>
              <a:ea typeface="Montserrat"/>
              <a:cs typeface="Montserrat"/>
              <a:sym typeface="Montserrat"/>
            </a:endParaRPr>
          </a:p>
        </p:txBody>
      </p:sp>
      <p:sp>
        <p:nvSpPr>
          <p:cNvPr id="100" name="Google Shape;100;p20"/>
          <p:cNvSpPr txBox="1"/>
          <p:nvPr>
            <p:ph idx="4294967295" type="title"/>
          </p:nvPr>
        </p:nvSpPr>
        <p:spPr>
          <a:xfrm>
            <a:off x="452375" y="788175"/>
            <a:ext cx="6263100" cy="9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1800">
                <a:solidFill>
                  <a:srgbClr val="FFFFFF"/>
                </a:solidFill>
                <a:latin typeface="Montserrat"/>
                <a:ea typeface="Montserrat"/>
                <a:cs typeface="Montserrat"/>
                <a:sym typeface="Montserrat"/>
              </a:rPr>
              <a:t>Question: </a:t>
            </a:r>
            <a:endParaRPr b="1" sz="1800">
              <a:solidFill>
                <a:srgbClr val="FFFFFF"/>
              </a:solidFill>
              <a:latin typeface="Montserrat"/>
              <a:ea typeface="Montserrat"/>
              <a:cs typeface="Montserrat"/>
              <a:sym typeface="Montserrat"/>
            </a:endParaRPr>
          </a:p>
          <a:p>
            <a:pPr indent="0" lvl="0" marL="0" rtl="0" algn="l">
              <a:spcBef>
                <a:spcPts val="0"/>
              </a:spcBef>
              <a:spcAft>
                <a:spcPts val="0"/>
              </a:spcAft>
              <a:buSzPts val="990"/>
              <a:buNone/>
            </a:pPr>
            <a:r>
              <a:rPr lang="en" sz="1800">
                <a:solidFill>
                  <a:srgbClr val="FFFFFF"/>
                </a:solidFill>
                <a:latin typeface="Montserrat"/>
                <a:ea typeface="Montserrat"/>
                <a:cs typeface="Montserrat"/>
                <a:sym typeface="Montserrat"/>
              </a:rPr>
              <a:t>Can you name the parts of the plant?</a:t>
            </a:r>
            <a:endParaRPr sz="1800">
              <a:solidFill>
                <a:srgbClr val="FFFFFF"/>
              </a:solidFill>
              <a:latin typeface="Montserrat"/>
              <a:ea typeface="Montserrat"/>
              <a:cs typeface="Montserrat"/>
              <a:sym typeface="Montserrat"/>
            </a:endParaRPr>
          </a:p>
        </p:txBody>
      </p:sp>
      <p:pic>
        <p:nvPicPr>
          <p:cNvPr id="101" name="Google Shape;101;p20"/>
          <p:cNvPicPr preferRelativeResize="0"/>
          <p:nvPr/>
        </p:nvPicPr>
        <p:blipFill>
          <a:blip r:embed="rId3">
            <a:alphaModFix/>
          </a:blip>
          <a:stretch>
            <a:fillRect/>
          </a:stretch>
        </p:blipFill>
        <p:spPr>
          <a:xfrm>
            <a:off x="2706775" y="1718125"/>
            <a:ext cx="3808776" cy="30804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5" name="Shape 105"/>
        <p:cNvGrpSpPr/>
        <p:nvPr/>
      </p:nvGrpSpPr>
      <p:grpSpPr>
        <a:xfrm>
          <a:off x="0" y="0"/>
          <a:ext cx="0" cy="0"/>
          <a:chOff x="0" y="0"/>
          <a:chExt cx="0" cy="0"/>
        </a:xfrm>
      </p:grpSpPr>
      <p:sp>
        <p:nvSpPr>
          <p:cNvPr id="106" name="Google Shape;106;p21"/>
          <p:cNvSpPr txBox="1"/>
          <p:nvPr>
            <p:ph idx="4294967295" type="title"/>
          </p:nvPr>
        </p:nvSpPr>
        <p:spPr>
          <a:xfrm>
            <a:off x="311700" y="2154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320">
                <a:solidFill>
                  <a:srgbClr val="FFFFFF"/>
                </a:solidFill>
                <a:latin typeface="Montserrat"/>
                <a:ea typeface="Montserrat"/>
                <a:cs typeface="Montserrat"/>
                <a:sym typeface="Montserrat"/>
              </a:rPr>
              <a:t>What did we learn from the “Parts of a Plant” song?</a:t>
            </a:r>
            <a:endParaRPr b="1" sz="2320">
              <a:solidFill>
                <a:srgbClr val="FFFFFF"/>
              </a:solidFill>
              <a:latin typeface="Montserrat"/>
              <a:ea typeface="Montserrat"/>
              <a:cs typeface="Montserrat"/>
              <a:sym typeface="Montserrat"/>
            </a:endParaRPr>
          </a:p>
        </p:txBody>
      </p:sp>
      <p:sp>
        <p:nvSpPr>
          <p:cNvPr id="107" name="Google Shape;107;p21"/>
          <p:cNvSpPr txBox="1"/>
          <p:nvPr>
            <p:ph idx="4294967295" type="title"/>
          </p:nvPr>
        </p:nvSpPr>
        <p:spPr>
          <a:xfrm>
            <a:off x="452375" y="788175"/>
            <a:ext cx="6263100" cy="9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1800">
                <a:solidFill>
                  <a:srgbClr val="FFFFFF"/>
                </a:solidFill>
                <a:latin typeface="Montserrat"/>
                <a:ea typeface="Montserrat"/>
                <a:cs typeface="Montserrat"/>
                <a:sym typeface="Montserrat"/>
              </a:rPr>
              <a:t>Question: </a:t>
            </a:r>
            <a:endParaRPr b="1" sz="1800">
              <a:solidFill>
                <a:srgbClr val="FFFFFF"/>
              </a:solidFill>
              <a:latin typeface="Montserrat"/>
              <a:ea typeface="Montserrat"/>
              <a:cs typeface="Montserrat"/>
              <a:sym typeface="Montserrat"/>
            </a:endParaRPr>
          </a:p>
          <a:p>
            <a:pPr indent="0" lvl="0" marL="0" rtl="0" algn="l">
              <a:spcBef>
                <a:spcPts val="0"/>
              </a:spcBef>
              <a:spcAft>
                <a:spcPts val="0"/>
              </a:spcAft>
              <a:buSzPts val="990"/>
              <a:buNone/>
            </a:pPr>
            <a:r>
              <a:rPr lang="en" sz="1800">
                <a:solidFill>
                  <a:srgbClr val="FFFFFF"/>
                </a:solidFill>
                <a:latin typeface="Montserrat"/>
                <a:ea typeface="Montserrat"/>
                <a:cs typeface="Montserrat"/>
                <a:sym typeface="Montserrat"/>
              </a:rPr>
              <a:t>Can you name the parts of the plant?</a:t>
            </a:r>
            <a:endParaRPr sz="1800">
              <a:solidFill>
                <a:srgbClr val="FFFFFF"/>
              </a:solidFill>
              <a:latin typeface="Montserrat"/>
              <a:ea typeface="Montserrat"/>
              <a:cs typeface="Montserrat"/>
              <a:sym typeface="Montserrat"/>
            </a:endParaRPr>
          </a:p>
        </p:txBody>
      </p:sp>
      <p:pic>
        <p:nvPicPr>
          <p:cNvPr id="108" name="Google Shape;108;p21"/>
          <p:cNvPicPr preferRelativeResize="0"/>
          <p:nvPr/>
        </p:nvPicPr>
        <p:blipFill rotWithShape="1">
          <a:blip r:embed="rId4">
            <a:alphaModFix/>
          </a:blip>
          <a:srcRect b="0" l="0" r="0" t="0"/>
          <a:stretch/>
        </p:blipFill>
        <p:spPr>
          <a:xfrm>
            <a:off x="2706775" y="1718125"/>
            <a:ext cx="3808776" cy="30804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2" name="Shape 112"/>
        <p:cNvGrpSpPr/>
        <p:nvPr/>
      </p:nvGrpSpPr>
      <p:grpSpPr>
        <a:xfrm>
          <a:off x="0" y="0"/>
          <a:ext cx="0" cy="0"/>
          <a:chOff x="0" y="0"/>
          <a:chExt cx="0" cy="0"/>
        </a:xfrm>
      </p:grpSpPr>
      <p:sp>
        <p:nvSpPr>
          <p:cNvPr id="113" name="Google Shape;113;p22"/>
          <p:cNvSpPr txBox="1"/>
          <p:nvPr>
            <p:ph idx="4294967295" type="title"/>
          </p:nvPr>
        </p:nvSpPr>
        <p:spPr>
          <a:xfrm>
            <a:off x="311700" y="2154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320">
                <a:solidFill>
                  <a:srgbClr val="FFFFFF"/>
                </a:solidFill>
                <a:latin typeface="Montserrat"/>
                <a:ea typeface="Montserrat"/>
                <a:cs typeface="Montserrat"/>
                <a:sym typeface="Montserrat"/>
              </a:rPr>
              <a:t>What did we learn from the “Parts of a Plant” song?</a:t>
            </a:r>
            <a:endParaRPr b="1" sz="2320">
              <a:solidFill>
                <a:srgbClr val="FFFFFF"/>
              </a:solidFill>
              <a:latin typeface="Montserrat"/>
              <a:ea typeface="Montserrat"/>
              <a:cs typeface="Montserrat"/>
              <a:sym typeface="Montserrat"/>
            </a:endParaRPr>
          </a:p>
        </p:txBody>
      </p:sp>
      <p:sp>
        <p:nvSpPr>
          <p:cNvPr id="114" name="Google Shape;114;p22"/>
          <p:cNvSpPr txBox="1"/>
          <p:nvPr>
            <p:ph idx="4294967295" type="title"/>
          </p:nvPr>
        </p:nvSpPr>
        <p:spPr>
          <a:xfrm>
            <a:off x="452375" y="788175"/>
            <a:ext cx="6263100" cy="9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1800">
                <a:solidFill>
                  <a:srgbClr val="FFFFFF"/>
                </a:solidFill>
                <a:latin typeface="Montserrat"/>
                <a:ea typeface="Montserrat"/>
                <a:cs typeface="Montserrat"/>
                <a:sym typeface="Montserrat"/>
              </a:rPr>
              <a:t>Question: </a:t>
            </a:r>
            <a:endParaRPr b="1" sz="1800">
              <a:solidFill>
                <a:srgbClr val="FFFFFF"/>
              </a:solidFill>
              <a:latin typeface="Montserrat"/>
              <a:ea typeface="Montserrat"/>
              <a:cs typeface="Montserrat"/>
              <a:sym typeface="Montserrat"/>
            </a:endParaRPr>
          </a:p>
          <a:p>
            <a:pPr indent="0" lvl="0" marL="0" rtl="0" algn="l">
              <a:spcBef>
                <a:spcPts val="0"/>
              </a:spcBef>
              <a:spcAft>
                <a:spcPts val="0"/>
              </a:spcAft>
              <a:buSzPts val="990"/>
              <a:buNone/>
            </a:pPr>
            <a:r>
              <a:rPr lang="en" sz="1800">
                <a:solidFill>
                  <a:srgbClr val="FFFFFF"/>
                </a:solidFill>
                <a:latin typeface="Montserrat"/>
                <a:ea typeface="Montserrat"/>
                <a:cs typeface="Montserrat"/>
                <a:sym typeface="Montserrat"/>
              </a:rPr>
              <a:t>Can you name the parts of the plant?</a:t>
            </a:r>
            <a:endParaRPr sz="1800">
              <a:solidFill>
                <a:srgbClr val="FFFFFF"/>
              </a:solidFill>
              <a:latin typeface="Montserrat"/>
              <a:ea typeface="Montserrat"/>
              <a:cs typeface="Montserrat"/>
              <a:sym typeface="Montserrat"/>
            </a:endParaRPr>
          </a:p>
        </p:txBody>
      </p:sp>
      <p:pic>
        <p:nvPicPr>
          <p:cNvPr id="115" name="Google Shape;115;p22"/>
          <p:cNvPicPr preferRelativeResize="0"/>
          <p:nvPr/>
        </p:nvPicPr>
        <p:blipFill rotWithShape="1">
          <a:blip r:embed="rId4">
            <a:alphaModFix/>
          </a:blip>
          <a:srcRect b="0" l="0" r="0" t="0"/>
          <a:stretch/>
        </p:blipFill>
        <p:spPr>
          <a:xfrm>
            <a:off x="2706775" y="1718125"/>
            <a:ext cx="3808776" cy="30804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9" name="Shape 119"/>
        <p:cNvGrpSpPr/>
        <p:nvPr/>
      </p:nvGrpSpPr>
      <p:grpSpPr>
        <a:xfrm>
          <a:off x="0" y="0"/>
          <a:ext cx="0" cy="0"/>
          <a:chOff x="0" y="0"/>
          <a:chExt cx="0" cy="0"/>
        </a:xfrm>
      </p:grpSpPr>
      <p:sp>
        <p:nvSpPr>
          <p:cNvPr id="120" name="Google Shape;120;p23"/>
          <p:cNvSpPr txBox="1"/>
          <p:nvPr>
            <p:ph idx="4294967295" type="title"/>
          </p:nvPr>
        </p:nvSpPr>
        <p:spPr>
          <a:xfrm>
            <a:off x="311700" y="2154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320">
                <a:solidFill>
                  <a:srgbClr val="FFFFFF"/>
                </a:solidFill>
                <a:latin typeface="Montserrat"/>
                <a:ea typeface="Montserrat"/>
                <a:cs typeface="Montserrat"/>
                <a:sym typeface="Montserrat"/>
              </a:rPr>
              <a:t>What did we learn from the “Parts of a Plant” song?</a:t>
            </a:r>
            <a:endParaRPr b="1" sz="2320">
              <a:solidFill>
                <a:srgbClr val="FFFFFF"/>
              </a:solidFill>
              <a:latin typeface="Montserrat"/>
              <a:ea typeface="Montserrat"/>
              <a:cs typeface="Montserrat"/>
              <a:sym typeface="Montserrat"/>
            </a:endParaRPr>
          </a:p>
        </p:txBody>
      </p:sp>
      <p:sp>
        <p:nvSpPr>
          <p:cNvPr id="121" name="Google Shape;121;p23"/>
          <p:cNvSpPr txBox="1"/>
          <p:nvPr>
            <p:ph idx="4294967295" type="title"/>
          </p:nvPr>
        </p:nvSpPr>
        <p:spPr>
          <a:xfrm>
            <a:off x="452375" y="788175"/>
            <a:ext cx="6263100" cy="9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1800">
                <a:solidFill>
                  <a:srgbClr val="FFFFFF"/>
                </a:solidFill>
                <a:latin typeface="Montserrat"/>
                <a:ea typeface="Montserrat"/>
                <a:cs typeface="Montserrat"/>
                <a:sym typeface="Montserrat"/>
              </a:rPr>
              <a:t>Question: </a:t>
            </a:r>
            <a:endParaRPr b="1" sz="1800">
              <a:solidFill>
                <a:srgbClr val="FFFFFF"/>
              </a:solidFill>
              <a:latin typeface="Montserrat"/>
              <a:ea typeface="Montserrat"/>
              <a:cs typeface="Montserrat"/>
              <a:sym typeface="Montserrat"/>
            </a:endParaRPr>
          </a:p>
          <a:p>
            <a:pPr indent="0" lvl="0" marL="0" rtl="0" algn="l">
              <a:spcBef>
                <a:spcPts val="0"/>
              </a:spcBef>
              <a:spcAft>
                <a:spcPts val="0"/>
              </a:spcAft>
              <a:buSzPts val="990"/>
              <a:buNone/>
            </a:pPr>
            <a:r>
              <a:rPr lang="en" sz="1800">
                <a:solidFill>
                  <a:srgbClr val="FFFFFF"/>
                </a:solidFill>
                <a:latin typeface="Montserrat"/>
                <a:ea typeface="Montserrat"/>
                <a:cs typeface="Montserrat"/>
                <a:sym typeface="Montserrat"/>
              </a:rPr>
              <a:t>Can you name the parts of the plant?</a:t>
            </a:r>
            <a:endParaRPr sz="1800">
              <a:solidFill>
                <a:srgbClr val="FFFFFF"/>
              </a:solidFill>
              <a:latin typeface="Montserrat"/>
              <a:ea typeface="Montserrat"/>
              <a:cs typeface="Montserrat"/>
              <a:sym typeface="Montserrat"/>
            </a:endParaRPr>
          </a:p>
        </p:txBody>
      </p:sp>
      <p:pic>
        <p:nvPicPr>
          <p:cNvPr id="122" name="Google Shape;122;p23"/>
          <p:cNvPicPr preferRelativeResize="0"/>
          <p:nvPr/>
        </p:nvPicPr>
        <p:blipFill rotWithShape="1">
          <a:blip r:embed="rId4">
            <a:alphaModFix/>
          </a:blip>
          <a:srcRect b="0" l="0" r="0" t="0"/>
          <a:stretch/>
        </p:blipFill>
        <p:spPr>
          <a:xfrm>
            <a:off x="2706775" y="1718125"/>
            <a:ext cx="3808776" cy="30804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6" name="Shape 126"/>
        <p:cNvGrpSpPr/>
        <p:nvPr/>
      </p:nvGrpSpPr>
      <p:grpSpPr>
        <a:xfrm>
          <a:off x="0" y="0"/>
          <a:ext cx="0" cy="0"/>
          <a:chOff x="0" y="0"/>
          <a:chExt cx="0" cy="0"/>
        </a:xfrm>
      </p:grpSpPr>
      <p:sp>
        <p:nvSpPr>
          <p:cNvPr id="127" name="Google Shape;127;p24"/>
          <p:cNvSpPr txBox="1"/>
          <p:nvPr>
            <p:ph idx="4294967295" type="title"/>
          </p:nvPr>
        </p:nvSpPr>
        <p:spPr>
          <a:xfrm>
            <a:off x="311700" y="2154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320">
                <a:solidFill>
                  <a:srgbClr val="FFFFFF"/>
                </a:solidFill>
                <a:latin typeface="Montserrat"/>
                <a:ea typeface="Montserrat"/>
                <a:cs typeface="Montserrat"/>
                <a:sym typeface="Montserrat"/>
              </a:rPr>
              <a:t>What did we learn from the “Parts of a Plant” song?</a:t>
            </a:r>
            <a:endParaRPr b="1" sz="2320">
              <a:solidFill>
                <a:srgbClr val="FFFFFF"/>
              </a:solidFill>
              <a:latin typeface="Montserrat"/>
              <a:ea typeface="Montserrat"/>
              <a:cs typeface="Montserrat"/>
              <a:sym typeface="Montserrat"/>
            </a:endParaRPr>
          </a:p>
        </p:txBody>
      </p:sp>
      <p:sp>
        <p:nvSpPr>
          <p:cNvPr id="128" name="Google Shape;128;p24"/>
          <p:cNvSpPr txBox="1"/>
          <p:nvPr>
            <p:ph idx="4294967295" type="title"/>
          </p:nvPr>
        </p:nvSpPr>
        <p:spPr>
          <a:xfrm>
            <a:off x="452375" y="788175"/>
            <a:ext cx="6263100" cy="9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1800">
                <a:solidFill>
                  <a:srgbClr val="FFFFFF"/>
                </a:solidFill>
                <a:latin typeface="Montserrat"/>
                <a:ea typeface="Montserrat"/>
                <a:cs typeface="Montserrat"/>
                <a:sym typeface="Montserrat"/>
              </a:rPr>
              <a:t>Question: </a:t>
            </a:r>
            <a:endParaRPr b="1" sz="1800">
              <a:solidFill>
                <a:srgbClr val="FFFFFF"/>
              </a:solidFill>
              <a:latin typeface="Montserrat"/>
              <a:ea typeface="Montserrat"/>
              <a:cs typeface="Montserrat"/>
              <a:sym typeface="Montserrat"/>
            </a:endParaRPr>
          </a:p>
          <a:p>
            <a:pPr indent="0" lvl="0" marL="0" rtl="0" algn="l">
              <a:spcBef>
                <a:spcPts val="0"/>
              </a:spcBef>
              <a:spcAft>
                <a:spcPts val="0"/>
              </a:spcAft>
              <a:buSzPts val="990"/>
              <a:buNone/>
            </a:pPr>
            <a:r>
              <a:rPr lang="en" sz="1800">
                <a:solidFill>
                  <a:srgbClr val="FFFFFF"/>
                </a:solidFill>
                <a:latin typeface="Montserrat"/>
                <a:ea typeface="Montserrat"/>
                <a:cs typeface="Montserrat"/>
                <a:sym typeface="Montserrat"/>
              </a:rPr>
              <a:t>Can you name the parts of the plant?</a:t>
            </a:r>
            <a:endParaRPr sz="1800">
              <a:solidFill>
                <a:srgbClr val="FFFFFF"/>
              </a:solidFill>
              <a:latin typeface="Montserrat"/>
              <a:ea typeface="Montserrat"/>
              <a:cs typeface="Montserrat"/>
              <a:sym typeface="Montserrat"/>
            </a:endParaRPr>
          </a:p>
        </p:txBody>
      </p:sp>
      <p:pic>
        <p:nvPicPr>
          <p:cNvPr id="129" name="Google Shape;129;p24"/>
          <p:cNvPicPr preferRelativeResize="0"/>
          <p:nvPr/>
        </p:nvPicPr>
        <p:blipFill rotWithShape="1">
          <a:blip r:embed="rId4">
            <a:alphaModFix/>
          </a:blip>
          <a:srcRect b="0" l="0" r="0" t="0"/>
          <a:stretch/>
        </p:blipFill>
        <p:spPr>
          <a:xfrm>
            <a:off x="2706775" y="1718125"/>
            <a:ext cx="3808776" cy="30804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